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1"/>
  </p:sldMasterIdLst>
  <p:sldIdLst>
    <p:sldId id="304" r:id="rId2"/>
    <p:sldId id="257" r:id="rId3"/>
    <p:sldId id="258" r:id="rId4"/>
    <p:sldId id="259" r:id="rId5"/>
    <p:sldId id="260" r:id="rId6"/>
    <p:sldId id="261" r:id="rId7"/>
    <p:sldId id="266"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5" r:id="rId29"/>
    <p:sldId id="284"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2" r:id="rId45"/>
    <p:sldId id="300" r:id="rId46"/>
    <p:sldId id="301" r:id="rId47"/>
    <p:sldId id="303"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A50021"/>
    <a:srgbClr val="A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5179" autoAdjust="0"/>
  </p:normalViewPr>
  <p:slideViewPr>
    <p:cSldViewPr snapToGrid="0">
      <p:cViewPr varScale="1">
        <p:scale>
          <a:sx n="81" d="100"/>
          <a:sy n="81" d="100"/>
        </p:scale>
        <p:origin x="6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0089074-4C45-4C30-8E2B-D7AAC3C7C741}" type="datetimeFigureOut">
              <a:rPr lang="en-IN" smtClean="0"/>
              <a:t>10-12-2022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E0550F-A1EA-4A4E-A6DE-EC6E4ED8C3B4}" type="slidenum">
              <a:rPr lang="en-IN" smtClean="0"/>
              <a:t>‹#›</a:t>
            </a:fld>
            <a:endParaRPr lang="en-IN"/>
          </a:p>
        </p:txBody>
      </p:sp>
    </p:spTree>
    <p:extLst>
      <p:ext uri="{BB962C8B-B14F-4D97-AF65-F5344CB8AC3E}">
        <p14:creationId xmlns:p14="http://schemas.microsoft.com/office/powerpoint/2010/main" val="190047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089074-4C45-4C30-8E2B-D7AAC3C7C741}" type="datetimeFigureOut">
              <a:rPr lang="en-IN" smtClean="0"/>
              <a:t>10-12-2022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BE0550F-A1EA-4A4E-A6DE-EC6E4ED8C3B4}" type="slidenum">
              <a:rPr lang="en-IN" smtClean="0"/>
              <a:t>‹#›</a:t>
            </a:fld>
            <a:endParaRPr lang="en-IN"/>
          </a:p>
        </p:txBody>
      </p:sp>
    </p:spTree>
    <p:extLst>
      <p:ext uri="{BB962C8B-B14F-4D97-AF65-F5344CB8AC3E}">
        <p14:creationId xmlns:p14="http://schemas.microsoft.com/office/powerpoint/2010/main" val="2327173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089074-4C45-4C30-8E2B-D7AAC3C7C741}" type="datetimeFigureOut">
              <a:rPr lang="en-IN" smtClean="0"/>
              <a:t>10-12-2022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BE0550F-A1EA-4A4E-A6DE-EC6E4ED8C3B4}" type="slidenum">
              <a:rPr lang="en-IN" smtClean="0"/>
              <a:t>‹#›</a:t>
            </a:fld>
            <a:endParaRPr lang="en-IN"/>
          </a:p>
        </p:txBody>
      </p:sp>
    </p:spTree>
    <p:extLst>
      <p:ext uri="{BB962C8B-B14F-4D97-AF65-F5344CB8AC3E}">
        <p14:creationId xmlns:p14="http://schemas.microsoft.com/office/powerpoint/2010/main" val="195077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089074-4C45-4C30-8E2B-D7AAC3C7C741}" type="datetimeFigureOut">
              <a:rPr lang="en-IN" smtClean="0"/>
              <a:t>10-12-2022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BE0550F-A1EA-4A4E-A6DE-EC6E4ED8C3B4}"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160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089074-4C45-4C30-8E2B-D7AAC3C7C741}" type="datetimeFigureOut">
              <a:rPr lang="en-IN" smtClean="0"/>
              <a:t>10-12-2022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BE0550F-A1EA-4A4E-A6DE-EC6E4ED8C3B4}" type="slidenum">
              <a:rPr lang="en-IN" smtClean="0"/>
              <a:t>‹#›</a:t>
            </a:fld>
            <a:endParaRPr lang="en-IN"/>
          </a:p>
        </p:txBody>
      </p:sp>
    </p:spTree>
    <p:extLst>
      <p:ext uri="{BB962C8B-B14F-4D97-AF65-F5344CB8AC3E}">
        <p14:creationId xmlns:p14="http://schemas.microsoft.com/office/powerpoint/2010/main" val="269673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0089074-4C45-4C30-8E2B-D7AAC3C7C741}" type="datetimeFigureOut">
              <a:rPr lang="en-IN" smtClean="0"/>
              <a:t>10-12-2022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BE0550F-A1EA-4A4E-A6DE-EC6E4ED8C3B4}" type="slidenum">
              <a:rPr lang="en-IN" smtClean="0"/>
              <a:t>‹#›</a:t>
            </a:fld>
            <a:endParaRPr lang="en-IN"/>
          </a:p>
        </p:txBody>
      </p:sp>
    </p:spTree>
    <p:extLst>
      <p:ext uri="{BB962C8B-B14F-4D97-AF65-F5344CB8AC3E}">
        <p14:creationId xmlns:p14="http://schemas.microsoft.com/office/powerpoint/2010/main" val="2735149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0089074-4C45-4C30-8E2B-D7AAC3C7C741}" type="datetimeFigureOut">
              <a:rPr lang="en-IN" smtClean="0"/>
              <a:t>10-12-2022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BE0550F-A1EA-4A4E-A6DE-EC6E4ED8C3B4}" type="slidenum">
              <a:rPr lang="en-IN" smtClean="0"/>
              <a:t>‹#›</a:t>
            </a:fld>
            <a:endParaRPr lang="en-IN"/>
          </a:p>
        </p:txBody>
      </p:sp>
    </p:spTree>
    <p:extLst>
      <p:ext uri="{BB962C8B-B14F-4D97-AF65-F5344CB8AC3E}">
        <p14:creationId xmlns:p14="http://schemas.microsoft.com/office/powerpoint/2010/main" val="9043500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089074-4C45-4C30-8E2B-D7AAC3C7C741}" type="datetimeFigureOut">
              <a:rPr lang="en-IN" smtClean="0"/>
              <a:t>10-12-2022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E0550F-A1EA-4A4E-A6DE-EC6E4ED8C3B4}" type="slidenum">
              <a:rPr lang="en-IN" smtClean="0"/>
              <a:t>‹#›</a:t>
            </a:fld>
            <a:endParaRPr lang="en-IN"/>
          </a:p>
        </p:txBody>
      </p:sp>
    </p:spTree>
    <p:extLst>
      <p:ext uri="{BB962C8B-B14F-4D97-AF65-F5344CB8AC3E}">
        <p14:creationId xmlns:p14="http://schemas.microsoft.com/office/powerpoint/2010/main" val="1070437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089074-4C45-4C30-8E2B-D7AAC3C7C741}" type="datetimeFigureOut">
              <a:rPr lang="en-IN" smtClean="0"/>
              <a:t>10-12-2022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E0550F-A1EA-4A4E-A6DE-EC6E4ED8C3B4}" type="slidenum">
              <a:rPr lang="en-IN" smtClean="0"/>
              <a:t>‹#›</a:t>
            </a:fld>
            <a:endParaRPr lang="en-IN"/>
          </a:p>
        </p:txBody>
      </p:sp>
    </p:spTree>
    <p:extLst>
      <p:ext uri="{BB962C8B-B14F-4D97-AF65-F5344CB8AC3E}">
        <p14:creationId xmlns:p14="http://schemas.microsoft.com/office/powerpoint/2010/main" val="40185369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089074-4C45-4C30-8E2B-D7AAC3C7C741}" type="datetimeFigureOut">
              <a:rPr lang="en-IN" smtClean="0"/>
              <a:t>10-12-2022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E0550F-A1EA-4A4E-A6DE-EC6E4ED8C3B4}" type="slidenum">
              <a:rPr lang="en-IN" smtClean="0"/>
              <a:t>‹#›</a:t>
            </a:fld>
            <a:endParaRPr lang="en-IN"/>
          </a:p>
        </p:txBody>
      </p:sp>
    </p:spTree>
    <p:extLst>
      <p:ext uri="{BB962C8B-B14F-4D97-AF65-F5344CB8AC3E}">
        <p14:creationId xmlns:p14="http://schemas.microsoft.com/office/powerpoint/2010/main" val="3601937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089074-4C45-4C30-8E2B-D7AAC3C7C741}" type="datetimeFigureOut">
              <a:rPr lang="en-IN" smtClean="0"/>
              <a:t>10-12-2022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E0550F-A1EA-4A4E-A6DE-EC6E4ED8C3B4}" type="slidenum">
              <a:rPr lang="en-IN" smtClean="0"/>
              <a:t>‹#›</a:t>
            </a:fld>
            <a:endParaRPr lang="en-IN"/>
          </a:p>
        </p:txBody>
      </p:sp>
    </p:spTree>
    <p:extLst>
      <p:ext uri="{BB962C8B-B14F-4D97-AF65-F5344CB8AC3E}">
        <p14:creationId xmlns:p14="http://schemas.microsoft.com/office/powerpoint/2010/main" val="3765131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89074-4C45-4C30-8E2B-D7AAC3C7C741}" type="datetimeFigureOut">
              <a:rPr lang="en-IN" smtClean="0"/>
              <a:t>10-12-2022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E0550F-A1EA-4A4E-A6DE-EC6E4ED8C3B4}" type="slidenum">
              <a:rPr lang="en-IN" smtClean="0"/>
              <a:t>‹#›</a:t>
            </a:fld>
            <a:endParaRPr lang="en-IN"/>
          </a:p>
        </p:txBody>
      </p:sp>
    </p:spTree>
    <p:extLst>
      <p:ext uri="{BB962C8B-B14F-4D97-AF65-F5344CB8AC3E}">
        <p14:creationId xmlns:p14="http://schemas.microsoft.com/office/powerpoint/2010/main" val="3452450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089074-4C45-4C30-8E2B-D7AAC3C7C741}" type="datetimeFigureOut">
              <a:rPr lang="en-IN" smtClean="0"/>
              <a:t>10-12-2022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BE0550F-A1EA-4A4E-A6DE-EC6E4ED8C3B4}" type="slidenum">
              <a:rPr lang="en-IN" smtClean="0"/>
              <a:t>‹#›</a:t>
            </a:fld>
            <a:endParaRPr lang="en-IN"/>
          </a:p>
        </p:txBody>
      </p:sp>
    </p:spTree>
    <p:extLst>
      <p:ext uri="{BB962C8B-B14F-4D97-AF65-F5344CB8AC3E}">
        <p14:creationId xmlns:p14="http://schemas.microsoft.com/office/powerpoint/2010/main" val="4249628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089074-4C45-4C30-8E2B-D7AAC3C7C741}" type="datetimeFigureOut">
              <a:rPr lang="en-IN" smtClean="0"/>
              <a:t>10-12-2022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BE0550F-A1EA-4A4E-A6DE-EC6E4ED8C3B4}" type="slidenum">
              <a:rPr lang="en-IN" smtClean="0"/>
              <a:t>‹#›</a:t>
            </a:fld>
            <a:endParaRPr lang="en-IN"/>
          </a:p>
        </p:txBody>
      </p:sp>
    </p:spTree>
    <p:extLst>
      <p:ext uri="{BB962C8B-B14F-4D97-AF65-F5344CB8AC3E}">
        <p14:creationId xmlns:p14="http://schemas.microsoft.com/office/powerpoint/2010/main" val="1308037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089074-4C45-4C30-8E2B-D7AAC3C7C741}" type="datetimeFigureOut">
              <a:rPr lang="en-IN" smtClean="0"/>
              <a:t>10-12-2022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BE0550F-A1EA-4A4E-A6DE-EC6E4ED8C3B4}" type="slidenum">
              <a:rPr lang="en-IN" smtClean="0"/>
              <a:t>‹#›</a:t>
            </a:fld>
            <a:endParaRPr lang="en-IN"/>
          </a:p>
        </p:txBody>
      </p:sp>
    </p:spTree>
    <p:extLst>
      <p:ext uri="{BB962C8B-B14F-4D97-AF65-F5344CB8AC3E}">
        <p14:creationId xmlns:p14="http://schemas.microsoft.com/office/powerpoint/2010/main" val="3043425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A0089074-4C45-4C30-8E2B-D7AAC3C7C741}" type="datetimeFigureOut">
              <a:rPr lang="en-IN" smtClean="0"/>
              <a:t>10-12-2022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BE0550F-A1EA-4A4E-A6DE-EC6E4ED8C3B4}" type="slidenum">
              <a:rPr lang="en-IN" smtClean="0"/>
              <a:t>‹#›</a:t>
            </a:fld>
            <a:endParaRPr lang="en-IN"/>
          </a:p>
        </p:txBody>
      </p:sp>
    </p:spTree>
    <p:extLst>
      <p:ext uri="{BB962C8B-B14F-4D97-AF65-F5344CB8AC3E}">
        <p14:creationId xmlns:p14="http://schemas.microsoft.com/office/powerpoint/2010/main" val="1148567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089074-4C45-4C30-8E2B-D7AAC3C7C741}" type="datetimeFigureOut">
              <a:rPr lang="en-IN" smtClean="0"/>
              <a:t>10-12-2022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BE0550F-A1EA-4A4E-A6DE-EC6E4ED8C3B4}" type="slidenum">
              <a:rPr lang="en-IN" smtClean="0"/>
              <a:t>‹#›</a:t>
            </a:fld>
            <a:endParaRPr lang="en-IN"/>
          </a:p>
        </p:txBody>
      </p:sp>
    </p:spTree>
    <p:extLst>
      <p:ext uri="{BB962C8B-B14F-4D97-AF65-F5344CB8AC3E}">
        <p14:creationId xmlns:p14="http://schemas.microsoft.com/office/powerpoint/2010/main" val="2273390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089074-4C45-4C30-8E2B-D7AAC3C7C741}" type="datetimeFigureOut">
              <a:rPr lang="en-IN" smtClean="0"/>
              <a:t>10-12-2022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BE0550F-A1EA-4A4E-A6DE-EC6E4ED8C3B4}" type="slidenum">
              <a:rPr lang="en-IN" smtClean="0"/>
              <a:t>‹#›</a:t>
            </a:fld>
            <a:endParaRPr lang="en-IN"/>
          </a:p>
        </p:txBody>
      </p:sp>
    </p:spTree>
    <p:extLst>
      <p:ext uri="{BB962C8B-B14F-4D97-AF65-F5344CB8AC3E}">
        <p14:creationId xmlns:p14="http://schemas.microsoft.com/office/powerpoint/2010/main" val="303244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0089074-4C45-4C30-8E2B-D7AAC3C7C741}" type="datetimeFigureOut">
              <a:rPr lang="en-IN" smtClean="0"/>
              <a:t>10-12-2022</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BE0550F-A1EA-4A4E-A6DE-EC6E4ED8C3B4}" type="slidenum">
              <a:rPr lang="en-IN" smtClean="0"/>
              <a:t>‹#›</a:t>
            </a:fld>
            <a:endParaRPr lang="en-IN"/>
          </a:p>
        </p:txBody>
      </p:sp>
    </p:spTree>
    <p:extLst>
      <p:ext uri="{BB962C8B-B14F-4D97-AF65-F5344CB8AC3E}">
        <p14:creationId xmlns:p14="http://schemas.microsoft.com/office/powerpoint/2010/main" val="4197895623"/>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 Id="rId5" Type="http://schemas.openxmlformats.org/officeDocument/2006/relationships/image" Target="../media/image86.png"/><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8.xml"/><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F0162-9CFD-E2CD-F0A8-990A8907E540}"/>
              </a:ext>
            </a:extLst>
          </p:cNvPr>
          <p:cNvSpPr>
            <a:spLocks noGrp="1"/>
          </p:cNvSpPr>
          <p:nvPr>
            <p:ph type="title"/>
          </p:nvPr>
        </p:nvSpPr>
        <p:spPr>
          <a:xfrm>
            <a:off x="917228" y="362932"/>
            <a:ext cx="4833124" cy="1805233"/>
          </a:xfrm>
        </p:spPr>
        <p:txBody>
          <a:bodyPr>
            <a:normAutofit/>
          </a:bodyPr>
          <a:lstStyle/>
          <a:p>
            <a:pPr>
              <a:lnSpc>
                <a:spcPct val="100000"/>
              </a:lnSpc>
            </a:pPr>
            <a:r>
              <a:rPr lang="en-IN" sz="3600" dirty="0">
                <a:solidFill>
                  <a:schemeClr val="tx2"/>
                </a:solidFill>
                <a:latin typeface="Algerian" panose="04020705040A02060702" pitchFamily="82" charset="0"/>
              </a:rPr>
              <a:t>Hotel </a:t>
            </a:r>
            <a:br>
              <a:rPr lang="en-IN" sz="3600" dirty="0">
                <a:solidFill>
                  <a:schemeClr val="tx2"/>
                </a:solidFill>
                <a:latin typeface="Algerian" panose="04020705040A02060702" pitchFamily="82" charset="0"/>
              </a:rPr>
            </a:br>
            <a:r>
              <a:rPr lang="en-IN" sz="3600" dirty="0">
                <a:solidFill>
                  <a:schemeClr val="tx2"/>
                </a:solidFill>
                <a:latin typeface="Algerian" panose="04020705040A02060702" pitchFamily="82" charset="0"/>
              </a:rPr>
              <a:t>Rating</a:t>
            </a:r>
            <a:br>
              <a:rPr lang="en-IN" sz="3600" dirty="0">
                <a:solidFill>
                  <a:schemeClr val="tx2"/>
                </a:solidFill>
                <a:latin typeface="Algerian" panose="04020705040A02060702" pitchFamily="82" charset="0"/>
              </a:rPr>
            </a:br>
            <a:r>
              <a:rPr lang="en-IN" sz="3600" dirty="0">
                <a:solidFill>
                  <a:schemeClr val="tx2"/>
                </a:solidFill>
                <a:latin typeface="Algerian" panose="04020705040A02060702" pitchFamily="82" charset="0"/>
              </a:rPr>
              <a:t>Classification</a:t>
            </a:r>
            <a:endParaRPr lang="en-US" sz="3600" dirty="0">
              <a:solidFill>
                <a:schemeClr val="tx2"/>
              </a:solidFill>
            </a:endParaRPr>
          </a:p>
        </p:txBody>
      </p:sp>
      <p:pic>
        <p:nvPicPr>
          <p:cNvPr id="26" name="Picture Placeholder 25">
            <a:extLst>
              <a:ext uri="{FF2B5EF4-FFF2-40B4-BE49-F238E27FC236}">
                <a16:creationId xmlns:a16="http://schemas.microsoft.com/office/drawing/2014/main" id="{DDFEEB43-01D4-0B95-5693-7B06B48057C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7224" r="17224"/>
          <a:stretch>
            <a:fillRect/>
          </a:stretch>
        </p:blipFill>
        <p:spPr>
          <a:xfrm>
            <a:off x="6334812" y="758881"/>
            <a:ext cx="5392132" cy="48830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 Placeholder 3">
            <a:extLst>
              <a:ext uri="{FF2B5EF4-FFF2-40B4-BE49-F238E27FC236}">
                <a16:creationId xmlns:a16="http://schemas.microsoft.com/office/drawing/2014/main" id="{19469889-FDBE-D0C6-C354-30C16B8DD2F2}"/>
              </a:ext>
            </a:extLst>
          </p:cNvPr>
          <p:cNvSpPr>
            <a:spLocks noGrp="1"/>
          </p:cNvSpPr>
          <p:nvPr>
            <p:ph type="body" sz="half" idx="2"/>
          </p:nvPr>
        </p:nvSpPr>
        <p:spPr>
          <a:xfrm>
            <a:off x="913794" y="2971800"/>
            <a:ext cx="5934950" cy="3523268"/>
          </a:xfrm>
        </p:spPr>
        <p:txBody>
          <a:bodyPr>
            <a:normAutofit fontScale="47500" lnSpcReduction="20000"/>
          </a:bodyPr>
          <a:lstStyle/>
          <a:p>
            <a:pPr algn="l"/>
            <a:endParaRPr lang="en-IN" sz="2400" dirty="0">
              <a:latin typeface="Arial" panose="020B0604020202020204" pitchFamily="34" charset="0"/>
              <a:cs typeface="Arial" panose="020B0604020202020204" pitchFamily="34" charset="0"/>
            </a:endParaRPr>
          </a:p>
          <a:p>
            <a:pPr algn="l"/>
            <a:r>
              <a:rPr lang="en-IN" sz="3500" b="1" dirty="0">
                <a:solidFill>
                  <a:schemeClr val="tx1">
                    <a:lumMod val="95000"/>
                    <a:lumOff val="5000"/>
                  </a:schemeClr>
                </a:solidFill>
                <a:latin typeface="Bodoni MT" panose="02070603080606020203" pitchFamily="18" charset="0"/>
                <a:cs typeface="Arial" panose="020B0604020202020204" pitchFamily="34" charset="0"/>
              </a:rPr>
              <a:t>TEAM MEMBERS: Group :- 2</a:t>
            </a:r>
          </a:p>
          <a:p>
            <a:pPr algn="l"/>
            <a:r>
              <a:rPr lang="en-IN" sz="3500" dirty="0" err="1">
                <a:solidFill>
                  <a:schemeClr val="tx1">
                    <a:lumMod val="95000"/>
                    <a:lumOff val="5000"/>
                  </a:schemeClr>
                </a:solidFill>
                <a:latin typeface="Bodoni MT" panose="02070603080606020203" pitchFamily="18" charset="0"/>
                <a:cs typeface="Arial" panose="020B0604020202020204" pitchFamily="34" charset="0"/>
              </a:rPr>
              <a:t>Mr.Suraj</a:t>
            </a:r>
            <a:r>
              <a:rPr lang="en-IN" sz="3500" dirty="0">
                <a:solidFill>
                  <a:schemeClr val="tx1">
                    <a:lumMod val="95000"/>
                    <a:lumOff val="5000"/>
                  </a:schemeClr>
                </a:solidFill>
                <a:latin typeface="Bodoni MT" panose="02070603080606020203" pitchFamily="18" charset="0"/>
                <a:cs typeface="Arial" panose="020B0604020202020204" pitchFamily="34" charset="0"/>
              </a:rPr>
              <a:t> </a:t>
            </a:r>
            <a:r>
              <a:rPr lang="en-IN" sz="3500" dirty="0" err="1">
                <a:solidFill>
                  <a:schemeClr val="tx1">
                    <a:lumMod val="95000"/>
                    <a:lumOff val="5000"/>
                  </a:schemeClr>
                </a:solidFill>
                <a:latin typeface="Bodoni MT" panose="02070603080606020203" pitchFamily="18" charset="0"/>
                <a:cs typeface="Arial" panose="020B0604020202020204" pitchFamily="34" charset="0"/>
              </a:rPr>
              <a:t>TirguL</a:t>
            </a:r>
            <a:endParaRPr lang="en-IN" sz="3500" dirty="0">
              <a:solidFill>
                <a:schemeClr val="tx1">
                  <a:lumMod val="95000"/>
                  <a:lumOff val="5000"/>
                </a:schemeClr>
              </a:solidFill>
              <a:latin typeface="Bodoni MT" panose="02070603080606020203" pitchFamily="18" charset="0"/>
              <a:cs typeface="Arial" panose="020B0604020202020204" pitchFamily="34" charset="0"/>
            </a:endParaRPr>
          </a:p>
          <a:p>
            <a:pPr algn="l"/>
            <a:r>
              <a:rPr lang="en-IN" sz="3500" dirty="0" err="1">
                <a:solidFill>
                  <a:schemeClr val="tx1">
                    <a:lumMod val="95000"/>
                    <a:lumOff val="5000"/>
                  </a:schemeClr>
                </a:solidFill>
                <a:latin typeface="Bodoni MT" panose="02070603080606020203" pitchFamily="18" charset="0"/>
                <a:cs typeface="Arial" panose="020B0604020202020204" pitchFamily="34" charset="0"/>
              </a:rPr>
              <a:t>Mr.Dhiraj</a:t>
            </a:r>
            <a:r>
              <a:rPr lang="en-IN" sz="3500" dirty="0">
                <a:solidFill>
                  <a:schemeClr val="tx1">
                    <a:lumMod val="95000"/>
                    <a:lumOff val="5000"/>
                  </a:schemeClr>
                </a:solidFill>
                <a:latin typeface="Bodoni MT" panose="02070603080606020203" pitchFamily="18" charset="0"/>
                <a:cs typeface="Arial" panose="020B0604020202020204" pitchFamily="34" charset="0"/>
              </a:rPr>
              <a:t> </a:t>
            </a:r>
            <a:r>
              <a:rPr lang="en-IN" sz="3500" dirty="0" err="1">
                <a:solidFill>
                  <a:schemeClr val="tx1">
                    <a:lumMod val="95000"/>
                    <a:lumOff val="5000"/>
                  </a:schemeClr>
                </a:solidFill>
                <a:latin typeface="Bodoni MT" panose="02070603080606020203" pitchFamily="18" charset="0"/>
                <a:cs typeface="Arial" panose="020B0604020202020204" pitchFamily="34" charset="0"/>
              </a:rPr>
              <a:t>Hajare</a:t>
            </a:r>
            <a:endParaRPr lang="en-IN" sz="3500" dirty="0">
              <a:solidFill>
                <a:schemeClr val="tx1">
                  <a:lumMod val="95000"/>
                  <a:lumOff val="5000"/>
                </a:schemeClr>
              </a:solidFill>
              <a:latin typeface="Bodoni MT" panose="02070603080606020203" pitchFamily="18" charset="0"/>
              <a:cs typeface="Arial" panose="020B0604020202020204" pitchFamily="34" charset="0"/>
            </a:endParaRPr>
          </a:p>
          <a:p>
            <a:pPr algn="l"/>
            <a:r>
              <a:rPr lang="en-IN" sz="3500" dirty="0" err="1">
                <a:solidFill>
                  <a:schemeClr val="tx1">
                    <a:lumMod val="95000"/>
                    <a:lumOff val="5000"/>
                  </a:schemeClr>
                </a:solidFill>
                <a:latin typeface="Bodoni MT" panose="02070603080606020203" pitchFamily="18" charset="0"/>
                <a:cs typeface="Arial" panose="020B0604020202020204" pitchFamily="34" charset="0"/>
              </a:rPr>
              <a:t>Ms.Pooja</a:t>
            </a:r>
            <a:r>
              <a:rPr lang="en-IN" sz="3500" dirty="0">
                <a:solidFill>
                  <a:schemeClr val="tx1">
                    <a:lumMod val="95000"/>
                    <a:lumOff val="5000"/>
                  </a:schemeClr>
                </a:solidFill>
                <a:latin typeface="Bodoni MT" panose="02070603080606020203" pitchFamily="18" charset="0"/>
                <a:cs typeface="Arial" panose="020B0604020202020204" pitchFamily="34" charset="0"/>
              </a:rPr>
              <a:t> Pawar</a:t>
            </a:r>
          </a:p>
          <a:p>
            <a:pPr algn="l"/>
            <a:r>
              <a:rPr lang="en-IN" sz="3500" dirty="0" err="1">
                <a:solidFill>
                  <a:schemeClr val="tx1">
                    <a:lumMod val="95000"/>
                    <a:lumOff val="5000"/>
                  </a:schemeClr>
                </a:solidFill>
                <a:latin typeface="Bodoni MT" panose="02070603080606020203" pitchFamily="18" charset="0"/>
                <a:cs typeface="Arial" panose="020B0604020202020204" pitchFamily="34" charset="0"/>
              </a:rPr>
              <a:t>Mr.Saurabh</a:t>
            </a:r>
            <a:r>
              <a:rPr lang="en-IN" sz="3500" dirty="0">
                <a:solidFill>
                  <a:schemeClr val="tx1">
                    <a:lumMod val="95000"/>
                    <a:lumOff val="5000"/>
                  </a:schemeClr>
                </a:solidFill>
                <a:latin typeface="Bodoni MT" panose="02070603080606020203" pitchFamily="18" charset="0"/>
                <a:cs typeface="Arial" panose="020B0604020202020204" pitchFamily="34" charset="0"/>
              </a:rPr>
              <a:t> Sigh</a:t>
            </a:r>
          </a:p>
          <a:p>
            <a:pPr algn="l"/>
            <a:r>
              <a:rPr lang="en-IN" sz="3500" dirty="0" err="1">
                <a:solidFill>
                  <a:schemeClr val="tx1">
                    <a:lumMod val="95000"/>
                    <a:lumOff val="5000"/>
                  </a:schemeClr>
                </a:solidFill>
                <a:latin typeface="Bodoni MT" panose="02070603080606020203" pitchFamily="18" charset="0"/>
                <a:cs typeface="Arial" panose="020B0604020202020204" pitchFamily="34" charset="0"/>
              </a:rPr>
              <a:t>Mr.Alexander</a:t>
            </a:r>
            <a:r>
              <a:rPr lang="en-IN" sz="3500" dirty="0">
                <a:solidFill>
                  <a:schemeClr val="tx1">
                    <a:lumMod val="95000"/>
                    <a:lumOff val="5000"/>
                  </a:schemeClr>
                </a:solidFill>
                <a:latin typeface="Bodoni MT" panose="02070603080606020203" pitchFamily="18" charset="0"/>
                <a:cs typeface="Arial" panose="020B0604020202020204" pitchFamily="34" charset="0"/>
              </a:rPr>
              <a:t> </a:t>
            </a:r>
            <a:r>
              <a:rPr lang="en-IN" sz="3500" dirty="0" err="1">
                <a:solidFill>
                  <a:schemeClr val="tx1">
                    <a:lumMod val="95000"/>
                    <a:lumOff val="5000"/>
                  </a:schemeClr>
                </a:solidFill>
                <a:latin typeface="Bodoni MT" panose="02070603080606020203" pitchFamily="18" charset="0"/>
                <a:cs typeface="Arial" panose="020B0604020202020204" pitchFamily="34" charset="0"/>
              </a:rPr>
              <a:t>Kumarsamy</a:t>
            </a:r>
            <a:endParaRPr lang="en-IN" sz="3500" dirty="0">
              <a:solidFill>
                <a:schemeClr val="tx1">
                  <a:lumMod val="95000"/>
                  <a:lumOff val="5000"/>
                </a:schemeClr>
              </a:solidFill>
              <a:latin typeface="Bodoni MT" panose="02070603080606020203" pitchFamily="18" charset="0"/>
              <a:cs typeface="Arial" panose="020B0604020202020204" pitchFamily="34" charset="0"/>
            </a:endParaRPr>
          </a:p>
          <a:p>
            <a:pPr algn="l"/>
            <a:r>
              <a:rPr lang="en-IN" sz="3500" dirty="0" err="1">
                <a:solidFill>
                  <a:schemeClr val="tx1">
                    <a:lumMod val="95000"/>
                    <a:lumOff val="5000"/>
                  </a:schemeClr>
                </a:solidFill>
                <a:latin typeface="Bodoni MT" panose="02070603080606020203" pitchFamily="18" charset="0"/>
                <a:cs typeface="Arial" panose="020B0604020202020204" pitchFamily="34" charset="0"/>
              </a:rPr>
              <a:t>Mr.Tushar</a:t>
            </a:r>
            <a:r>
              <a:rPr lang="en-IN" sz="3500" dirty="0">
                <a:solidFill>
                  <a:schemeClr val="tx1">
                    <a:lumMod val="95000"/>
                    <a:lumOff val="5000"/>
                  </a:schemeClr>
                </a:solidFill>
                <a:latin typeface="Bodoni MT" panose="02070603080606020203" pitchFamily="18" charset="0"/>
                <a:cs typeface="Arial" panose="020B0604020202020204" pitchFamily="34" charset="0"/>
              </a:rPr>
              <a:t> </a:t>
            </a:r>
            <a:r>
              <a:rPr lang="en-IN" sz="3500" dirty="0" err="1">
                <a:solidFill>
                  <a:schemeClr val="tx1">
                    <a:lumMod val="95000"/>
                    <a:lumOff val="5000"/>
                  </a:schemeClr>
                </a:solidFill>
                <a:latin typeface="Bodoni MT" panose="02070603080606020203" pitchFamily="18" charset="0"/>
                <a:cs typeface="Arial" panose="020B0604020202020204" pitchFamily="34" charset="0"/>
              </a:rPr>
              <a:t>Padavi</a:t>
            </a:r>
            <a:endParaRPr lang="en-IN" sz="3500" dirty="0">
              <a:solidFill>
                <a:schemeClr val="tx1">
                  <a:lumMod val="95000"/>
                  <a:lumOff val="5000"/>
                </a:schemeClr>
              </a:solidFill>
              <a:latin typeface="Bodoni MT" panose="02070603080606020203" pitchFamily="18" charset="0"/>
              <a:cs typeface="Arial" panose="020B0604020202020204" pitchFamily="34" charset="0"/>
            </a:endParaRPr>
          </a:p>
          <a:p>
            <a:pPr algn="l"/>
            <a:r>
              <a:rPr lang="en-IN" sz="3500" dirty="0" err="1">
                <a:solidFill>
                  <a:schemeClr val="tx1">
                    <a:lumMod val="95000"/>
                    <a:lumOff val="5000"/>
                  </a:schemeClr>
                </a:solidFill>
                <a:latin typeface="Bodoni MT" panose="02070603080606020203" pitchFamily="18" charset="0"/>
                <a:cs typeface="Arial" panose="020B0604020202020204" pitchFamily="34" charset="0"/>
              </a:rPr>
              <a:t>Ms.Nehal</a:t>
            </a:r>
            <a:r>
              <a:rPr lang="en-IN" sz="3500" dirty="0">
                <a:solidFill>
                  <a:schemeClr val="tx1">
                    <a:lumMod val="95000"/>
                    <a:lumOff val="5000"/>
                  </a:schemeClr>
                </a:solidFill>
                <a:latin typeface="Bodoni MT" panose="02070603080606020203" pitchFamily="18" charset="0"/>
                <a:cs typeface="Arial" panose="020B0604020202020204" pitchFamily="34" charset="0"/>
              </a:rPr>
              <a:t> Mistry</a:t>
            </a:r>
          </a:p>
          <a:p>
            <a:endParaRPr lang="en-IN" sz="2100" b="1" dirty="0">
              <a:solidFill>
                <a:schemeClr val="tx1">
                  <a:lumMod val="95000"/>
                  <a:lumOff val="5000"/>
                </a:schemeClr>
              </a:solidFill>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62840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6345"/>
            <a:ext cx="10515600" cy="1325563"/>
          </a:xfrm>
        </p:spPr>
        <p:txBody>
          <a:bodyPr/>
          <a:lstStyle/>
          <a:p>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here , below is a count plot of Rating</a:t>
            </a:r>
          </a:p>
        </p:txBody>
      </p:sp>
      <p:sp>
        <p:nvSpPr>
          <p:cNvPr id="4" name="TextBox 3"/>
          <p:cNvSpPr txBox="1"/>
          <p:nvPr/>
        </p:nvSpPr>
        <p:spPr>
          <a:xfrm>
            <a:off x="0" y="5100876"/>
            <a:ext cx="22879950" cy="1015663"/>
          </a:xfrm>
          <a:prstGeom prst="rect">
            <a:avLst/>
          </a:prstGeom>
          <a:noFill/>
        </p:spPr>
        <p:txBody>
          <a:bodyPr wrap="square" rtlCol="0">
            <a:spAutoFit/>
          </a:bodyPr>
          <a:lstStyle/>
          <a:p>
            <a:r>
              <a:rPr lang="en-IN" sz="2000" b="1" dirty="0">
                <a:ln w="9525">
                  <a:solidFill>
                    <a:schemeClr val="bg1"/>
                  </a:solidFill>
                  <a:prstDash val="solid"/>
                </a:ln>
                <a:effectLst>
                  <a:outerShdw blurRad="12700" dist="38100" dir="2700000" algn="tl" rotWithShape="0">
                    <a:schemeClr val="bg1">
                      <a:lumMod val="50000"/>
                    </a:schemeClr>
                  </a:outerShdw>
                </a:effectLst>
              </a:rPr>
              <a:t>   From above visual, we can say that count of ratings for 4, 5 are comparatively much higher than the other</a:t>
            </a:r>
          </a:p>
          <a:p>
            <a:r>
              <a:rPr lang="en-IN" sz="2000" b="1" dirty="0">
                <a:ln w="9525">
                  <a:solidFill>
                    <a:schemeClr val="bg1"/>
                  </a:solidFill>
                  <a:prstDash val="solid"/>
                </a:ln>
                <a:effectLst>
                  <a:outerShdw blurRad="12700" dist="38100" dir="2700000" algn="tl" rotWithShape="0">
                    <a:schemeClr val="bg1">
                      <a:lumMod val="50000"/>
                    </a:schemeClr>
                  </a:outerShdw>
                </a:effectLst>
              </a:rPr>
              <a:t>   rating scores.</a:t>
            </a:r>
          </a:p>
          <a:p>
            <a:r>
              <a:rPr lang="en-IN" sz="2000" b="1" dirty="0">
                <a:ln w="9525">
                  <a:solidFill>
                    <a:schemeClr val="bg1"/>
                  </a:solidFill>
                  <a:prstDash val="solid"/>
                </a:ln>
                <a:effectLst>
                  <a:outerShdw blurRad="12700" dist="38100" dir="2700000" algn="tl" rotWithShape="0">
                    <a:schemeClr val="bg1">
                      <a:lumMod val="50000"/>
                    </a:schemeClr>
                  </a:outerShdw>
                </a:effectLst>
              </a:rPr>
              <a:t>   Hence, we can say for our data that most of the users are highly satisfied with their experience at hotels.</a:t>
            </a:r>
          </a:p>
        </p:txBody>
      </p:sp>
      <p:pic>
        <p:nvPicPr>
          <p:cNvPr id="5" name="Picture 4"/>
          <p:cNvPicPr>
            <a:picLocks noChangeAspect="1"/>
          </p:cNvPicPr>
          <p:nvPr/>
        </p:nvPicPr>
        <p:blipFill>
          <a:blip r:embed="rId2"/>
          <a:stretch>
            <a:fillRect/>
          </a:stretch>
        </p:blipFill>
        <p:spPr>
          <a:xfrm>
            <a:off x="2719739" y="1248833"/>
            <a:ext cx="5762341" cy="365054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305286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444" y="119799"/>
            <a:ext cx="10515600" cy="1325563"/>
          </a:xfrm>
        </p:spPr>
        <p:txBody>
          <a:bodyPr/>
          <a:lstStyle/>
          <a:p>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Checking the total contribution of all ratings</a:t>
            </a:r>
          </a:p>
        </p:txBody>
      </p:sp>
      <p:pic>
        <p:nvPicPr>
          <p:cNvPr id="3" name="Picture 2"/>
          <p:cNvPicPr>
            <a:picLocks noChangeAspect="1"/>
          </p:cNvPicPr>
          <p:nvPr/>
        </p:nvPicPr>
        <p:blipFill>
          <a:blip r:embed="rId2"/>
          <a:stretch>
            <a:fillRect/>
          </a:stretch>
        </p:blipFill>
        <p:spPr>
          <a:xfrm>
            <a:off x="3122341" y="1300396"/>
            <a:ext cx="4527396" cy="356555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p:cNvSpPr txBox="1"/>
          <p:nvPr/>
        </p:nvSpPr>
        <p:spPr>
          <a:xfrm>
            <a:off x="279801" y="5082340"/>
            <a:ext cx="12025408" cy="1323439"/>
          </a:xfrm>
          <a:prstGeom prst="rect">
            <a:avLst/>
          </a:prstGeom>
          <a:noFill/>
        </p:spPr>
        <p:txBody>
          <a:bodyPr wrap="none" rtlCol="0">
            <a:spAutoFit/>
          </a:bodyPr>
          <a:lstStyle/>
          <a:p>
            <a:r>
              <a:rPr lang="en-IN" sz="2000" b="1" dirty="0">
                <a:ln w="9525">
                  <a:solidFill>
                    <a:schemeClr val="bg1"/>
                  </a:solidFill>
                  <a:prstDash val="solid"/>
                </a:ln>
                <a:effectLst>
                  <a:outerShdw blurRad="12700" dist="38100" dir="2700000" algn="tl" rotWithShape="0">
                    <a:schemeClr val="bg1">
                      <a:lumMod val="50000"/>
                    </a:schemeClr>
                  </a:outerShdw>
                </a:effectLst>
              </a:rPr>
              <a:t>From above </a:t>
            </a:r>
            <a:r>
              <a:rPr lang="en-IN" sz="2000" b="1" dirty="0" err="1">
                <a:ln w="9525">
                  <a:solidFill>
                    <a:schemeClr val="bg1"/>
                  </a:solidFill>
                  <a:prstDash val="solid"/>
                </a:ln>
                <a:effectLst>
                  <a:outerShdw blurRad="12700" dist="38100" dir="2700000" algn="tl" rotWithShape="0">
                    <a:schemeClr val="bg1">
                      <a:lumMod val="50000"/>
                    </a:schemeClr>
                  </a:outerShdw>
                </a:effectLst>
              </a:rPr>
              <a:t>visual,we</a:t>
            </a:r>
            <a:r>
              <a:rPr lang="en-IN" sz="2000" b="1" dirty="0">
                <a:ln w="9525">
                  <a:solidFill>
                    <a:schemeClr val="bg1"/>
                  </a:solidFill>
                  <a:prstDash val="solid"/>
                </a:ln>
                <a:effectLst>
                  <a:outerShdw blurRad="12700" dist="38100" dir="2700000" algn="tl" rotWithShape="0">
                    <a:schemeClr val="bg1">
                      <a:lumMod val="50000"/>
                    </a:schemeClr>
                  </a:outerShdw>
                </a:effectLst>
              </a:rPr>
              <a:t> can say that almost 75% of reviews are rated(5,4) by users and remaining 25% </a:t>
            </a:r>
            <a:r>
              <a:rPr lang="en-IN" sz="2000" b="1" dirty="0" err="1">
                <a:ln w="9525">
                  <a:solidFill>
                    <a:schemeClr val="bg1"/>
                  </a:solidFill>
                  <a:prstDash val="solid"/>
                </a:ln>
                <a:effectLst>
                  <a:outerShdw blurRad="12700" dist="38100" dir="2700000" algn="tl" rotWithShape="0">
                    <a:schemeClr val="bg1">
                      <a:lumMod val="50000"/>
                    </a:schemeClr>
                  </a:outerShdw>
                </a:effectLst>
              </a:rPr>
              <a:t>reviws</a:t>
            </a:r>
            <a:r>
              <a:rPr lang="en-IN" sz="2000" b="1" dirty="0">
                <a:ln w="9525">
                  <a:solidFill>
                    <a:schemeClr val="bg1"/>
                  </a:solidFill>
                  <a:prstDash val="solid"/>
                </a:ln>
                <a:effectLst>
                  <a:outerShdw blurRad="12700" dist="38100" dir="2700000" algn="tl" rotWithShape="0">
                    <a:schemeClr val="bg1">
                      <a:lumMod val="50000"/>
                    </a:schemeClr>
                  </a:outerShdw>
                </a:effectLst>
              </a:rPr>
              <a:t> are </a:t>
            </a:r>
          </a:p>
          <a:p>
            <a:r>
              <a:rPr lang="en-IN" sz="2000" b="1" dirty="0">
                <a:ln w="9525">
                  <a:solidFill>
                    <a:schemeClr val="bg1"/>
                  </a:solidFill>
                  <a:prstDash val="solid"/>
                </a:ln>
                <a:effectLst>
                  <a:outerShdw blurRad="12700" dist="38100" dir="2700000" algn="tl" rotWithShape="0">
                    <a:schemeClr val="bg1">
                      <a:lumMod val="50000"/>
                    </a:schemeClr>
                  </a:outerShdw>
                </a:effectLst>
              </a:rPr>
              <a:t>Rated(3,2,1).</a:t>
            </a:r>
          </a:p>
          <a:p>
            <a:r>
              <a:rPr lang="en-IN" sz="2000" b="1" dirty="0">
                <a:ln w="9525">
                  <a:solidFill>
                    <a:schemeClr val="bg1"/>
                  </a:solidFill>
                  <a:prstDash val="solid"/>
                </a:ln>
                <a:effectLst>
                  <a:outerShdw blurRad="12700" dist="38100" dir="2700000" algn="tl" rotWithShape="0">
                    <a:schemeClr val="bg1">
                      <a:lumMod val="50000"/>
                    </a:schemeClr>
                  </a:outerShdw>
                </a:effectLst>
              </a:rPr>
              <a:t>We have an unequal distribution of </a:t>
            </a:r>
            <a:r>
              <a:rPr lang="en-IN" sz="2000" b="1" dirty="0" err="1">
                <a:ln w="9525">
                  <a:solidFill>
                    <a:schemeClr val="bg1"/>
                  </a:solidFill>
                  <a:prstDash val="solid"/>
                </a:ln>
                <a:effectLst>
                  <a:outerShdw blurRad="12700" dist="38100" dir="2700000" algn="tl" rotWithShape="0">
                    <a:schemeClr val="bg1">
                      <a:lumMod val="50000"/>
                    </a:schemeClr>
                  </a:outerShdw>
                </a:effectLst>
              </a:rPr>
              <a:t>data,where</a:t>
            </a:r>
            <a:r>
              <a:rPr lang="en-IN" sz="2000" b="1" dirty="0">
                <a:ln w="9525">
                  <a:solidFill>
                    <a:schemeClr val="bg1"/>
                  </a:solidFill>
                  <a:prstDash val="solid"/>
                </a:ln>
                <a:effectLst>
                  <a:outerShdw blurRad="12700" dist="38100" dir="2700000" algn="tl" rotWithShape="0">
                    <a:schemeClr val="bg1">
                      <a:lumMod val="50000"/>
                    </a:schemeClr>
                  </a:outerShdw>
                </a:effectLst>
              </a:rPr>
              <a:t> we have less </a:t>
            </a:r>
            <a:r>
              <a:rPr lang="en-IN" sz="2000" b="1" dirty="0" err="1">
                <a:ln w="9525">
                  <a:solidFill>
                    <a:schemeClr val="bg1"/>
                  </a:solidFill>
                  <a:prstDash val="solid"/>
                </a:ln>
                <a:effectLst>
                  <a:outerShdw blurRad="12700" dist="38100" dir="2700000" algn="tl" rotWithShape="0">
                    <a:schemeClr val="bg1">
                      <a:lumMod val="50000"/>
                    </a:schemeClr>
                  </a:outerShdw>
                </a:effectLst>
              </a:rPr>
              <a:t>no.of</a:t>
            </a:r>
            <a:r>
              <a:rPr lang="en-IN" sz="2000" b="1" dirty="0">
                <a:ln w="9525">
                  <a:solidFill>
                    <a:schemeClr val="bg1"/>
                  </a:solidFill>
                  <a:prstDash val="solid"/>
                </a:ln>
                <a:effectLst>
                  <a:outerShdw blurRad="12700" dist="38100" dir="2700000" algn="tl" rotWithShape="0">
                    <a:schemeClr val="bg1">
                      <a:lumMod val="50000"/>
                    </a:schemeClr>
                  </a:outerShdw>
                </a:effectLst>
              </a:rPr>
              <a:t> negative rating provided by users.</a:t>
            </a:r>
          </a:p>
          <a:p>
            <a:r>
              <a:rPr lang="en-IN" sz="2000" b="1" dirty="0" err="1">
                <a:ln w="9525">
                  <a:solidFill>
                    <a:schemeClr val="bg1"/>
                  </a:solidFill>
                  <a:prstDash val="solid"/>
                </a:ln>
                <a:effectLst>
                  <a:outerShdw blurRad="12700" dist="38100" dir="2700000" algn="tl" rotWithShape="0">
                    <a:schemeClr val="bg1">
                      <a:lumMod val="50000"/>
                    </a:schemeClr>
                  </a:outerShdw>
                </a:effectLst>
              </a:rPr>
              <a:t>Hence,our</a:t>
            </a:r>
            <a:r>
              <a:rPr lang="en-IN" sz="2000" b="1" dirty="0">
                <a:ln w="9525">
                  <a:solidFill>
                    <a:schemeClr val="bg1"/>
                  </a:solidFill>
                  <a:prstDash val="solid"/>
                </a:ln>
                <a:effectLst>
                  <a:outerShdw blurRad="12700" dist="38100" dir="2700000" algn="tl" rotWithShape="0">
                    <a:schemeClr val="bg1">
                      <a:lumMod val="50000"/>
                    </a:schemeClr>
                  </a:outerShdw>
                </a:effectLst>
              </a:rPr>
              <a:t> dataset is highly imbalanced dataset.</a:t>
            </a:r>
          </a:p>
        </p:txBody>
      </p:sp>
    </p:spTree>
    <p:extLst>
      <p:ext uri="{BB962C8B-B14F-4D97-AF65-F5344CB8AC3E}">
        <p14:creationId xmlns:p14="http://schemas.microsoft.com/office/powerpoint/2010/main" val="2301505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7049" y="331672"/>
            <a:ext cx="10515600" cy="1325563"/>
          </a:xfrm>
        </p:spPr>
        <p:txBody>
          <a:bodyPr>
            <a:normAutofit fontScale="90000"/>
          </a:bodyPr>
          <a:lstStyle/>
          <a:p>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Checking the most used words from reviews &amp; plotting it using  Word Cloud</a:t>
            </a:r>
            <a:b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br>
            <a:endPar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endParaRPr>
          </a:p>
        </p:txBody>
      </p:sp>
      <p:sp>
        <p:nvSpPr>
          <p:cNvPr id="5" name="TextBox 4"/>
          <p:cNvSpPr txBox="1"/>
          <p:nvPr/>
        </p:nvSpPr>
        <p:spPr>
          <a:xfrm>
            <a:off x="1891137" y="1267531"/>
            <a:ext cx="8387424" cy="523220"/>
          </a:xfrm>
          <a:prstGeom prst="rect">
            <a:avLst/>
          </a:prstGeom>
          <a:noFill/>
        </p:spPr>
        <p:txBody>
          <a:bodyPr wrap="none" rtlCol="0">
            <a:spAutoFit/>
          </a:bodyPr>
          <a:lstStyle/>
          <a:p>
            <a:pPr marL="285750" indent="-285750">
              <a:buFont typeface="Wingdings" panose="05000000000000000000" pitchFamily="2" charset="2"/>
              <a:buChar char="v"/>
            </a:pPr>
            <a:r>
              <a:rPr lang="en-IN" sz="2800" b="1" dirty="0">
                <a:ln w="9525">
                  <a:solidFill>
                    <a:schemeClr val="bg1"/>
                  </a:solidFill>
                  <a:prstDash val="solid"/>
                </a:ln>
                <a:effectLst>
                  <a:outerShdw blurRad="12700" dist="38100" dir="2700000" algn="tl" rotWithShape="0">
                    <a:schemeClr val="bg1">
                      <a:lumMod val="50000"/>
                    </a:schemeClr>
                  </a:outerShdw>
                </a:effectLst>
              </a:rPr>
              <a:t>Plotting the word cloud on original data for all ratings</a:t>
            </a:r>
          </a:p>
        </p:txBody>
      </p:sp>
      <p:pic>
        <p:nvPicPr>
          <p:cNvPr id="6" name="Picture 5"/>
          <p:cNvPicPr>
            <a:picLocks noChangeAspect="1"/>
          </p:cNvPicPr>
          <p:nvPr/>
        </p:nvPicPr>
        <p:blipFill>
          <a:blip r:embed="rId2"/>
          <a:stretch>
            <a:fillRect/>
          </a:stretch>
        </p:blipFill>
        <p:spPr>
          <a:xfrm>
            <a:off x="3623449" y="1924267"/>
            <a:ext cx="4476750" cy="387667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p:cNvSpPr txBox="1"/>
          <p:nvPr/>
        </p:nvSpPr>
        <p:spPr>
          <a:xfrm>
            <a:off x="242550" y="6098616"/>
            <a:ext cx="11905760" cy="369332"/>
          </a:xfrm>
          <a:prstGeom prst="rect">
            <a:avLst/>
          </a:prstGeom>
          <a:noFill/>
        </p:spPr>
        <p:txBody>
          <a:bodyPr wrap="none" rtlCol="0">
            <a:spAutoFit/>
          </a:bodyPr>
          <a:lstStyle/>
          <a:p>
            <a:pPr marL="285750" indent="-285750">
              <a:buFont typeface="Wingdings" panose="05000000000000000000" pitchFamily="2" charset="2"/>
              <a:buChar char="§"/>
            </a:pPr>
            <a:r>
              <a:rPr lang="en-IN" b="1" dirty="0">
                <a:ln w="9525">
                  <a:solidFill>
                    <a:schemeClr val="bg1"/>
                  </a:solidFill>
                  <a:prstDash val="solid"/>
                </a:ln>
                <a:effectLst>
                  <a:outerShdw blurRad="12700" dist="38100" dir="2700000" algn="tl" rotWithShape="0">
                    <a:schemeClr val="bg1">
                      <a:lumMod val="50000"/>
                    </a:schemeClr>
                  </a:outerShdw>
                </a:effectLst>
              </a:rPr>
              <a:t> Hotel, room, time, resort, beach, day, night, &amp; </a:t>
            </a:r>
            <a:r>
              <a:rPr lang="en-IN" b="1" dirty="0" err="1">
                <a:ln w="9525">
                  <a:solidFill>
                    <a:schemeClr val="bg1"/>
                  </a:solidFill>
                  <a:prstDash val="solid"/>
                </a:ln>
                <a:effectLst>
                  <a:outerShdw blurRad="12700" dist="38100" dir="2700000" algn="tl" rotWithShape="0">
                    <a:schemeClr val="bg1">
                      <a:lumMod val="50000"/>
                    </a:schemeClr>
                  </a:outerShdw>
                </a:effectLst>
              </a:rPr>
              <a:t>poeple</a:t>
            </a:r>
            <a:r>
              <a:rPr lang="en-IN" b="1" dirty="0">
                <a:ln w="9525">
                  <a:solidFill>
                    <a:schemeClr val="bg1"/>
                  </a:solidFill>
                  <a:prstDash val="solid"/>
                </a:ln>
                <a:effectLst>
                  <a:outerShdw blurRad="12700" dist="38100" dir="2700000" algn="tl" rotWithShape="0">
                    <a:schemeClr val="bg1">
                      <a:lumMod val="50000"/>
                    </a:schemeClr>
                  </a:outerShdw>
                </a:effectLst>
              </a:rPr>
              <a:t> etc. were most commonly used words in overall reviews by users.</a:t>
            </a:r>
          </a:p>
        </p:txBody>
      </p:sp>
    </p:spTree>
    <p:extLst>
      <p:ext uri="{BB962C8B-B14F-4D97-AF65-F5344CB8AC3E}">
        <p14:creationId xmlns:p14="http://schemas.microsoft.com/office/powerpoint/2010/main" val="2131209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207081"/>
            <a:ext cx="10515600" cy="1325563"/>
          </a:xfrm>
        </p:spPr>
        <p:txBody>
          <a:bodyPr>
            <a:normAutofit/>
          </a:bodyPr>
          <a:lstStyle/>
          <a:p>
            <a:pPr marL="457200" indent="-457200">
              <a:buFont typeface="Wingdings" panose="05000000000000000000" pitchFamily="2" charset="2"/>
              <a:buChar char="v"/>
            </a:pPr>
            <a:r>
              <a:rPr lang="en-IN" sz="3600" b="1" dirty="0">
                <a:ln w="9525">
                  <a:solidFill>
                    <a:schemeClr val="bg1"/>
                  </a:solidFill>
                  <a:prstDash val="solid"/>
                </a:ln>
                <a:effectLst>
                  <a:outerShdw blurRad="12700" dist="38100" dir="2700000" algn="tl" rotWithShape="0">
                    <a:schemeClr val="bg1">
                      <a:lumMod val="50000"/>
                    </a:schemeClr>
                  </a:outerShdw>
                </a:effectLst>
              </a:rPr>
              <a:t>Plotting the word cloud on original data for all highest rating (5)</a:t>
            </a:r>
          </a:p>
        </p:txBody>
      </p:sp>
      <p:pic>
        <p:nvPicPr>
          <p:cNvPr id="3" name="Picture 2"/>
          <p:cNvPicPr>
            <a:picLocks noChangeAspect="1"/>
          </p:cNvPicPr>
          <p:nvPr/>
        </p:nvPicPr>
        <p:blipFill>
          <a:blip r:embed="rId2"/>
          <a:stretch>
            <a:fillRect/>
          </a:stretch>
        </p:blipFill>
        <p:spPr>
          <a:xfrm>
            <a:off x="3431116" y="1408466"/>
            <a:ext cx="4381500" cy="39338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p:cNvSpPr txBox="1"/>
          <p:nvPr/>
        </p:nvSpPr>
        <p:spPr>
          <a:xfrm>
            <a:off x="105230" y="5734755"/>
            <a:ext cx="12347547" cy="923330"/>
          </a:xfrm>
          <a:prstGeom prst="rect">
            <a:avLst/>
          </a:prstGeom>
          <a:noFill/>
        </p:spPr>
        <p:txBody>
          <a:bodyPr wrap="none" rtlCol="0">
            <a:spAutoFit/>
          </a:bodyPr>
          <a:lstStyle/>
          <a:p>
            <a:pPr marL="285750" indent="-285750">
              <a:buFont typeface="Wingdings" panose="05000000000000000000" pitchFamily="2" charset="2"/>
              <a:buChar char="§"/>
            </a:pPr>
            <a:r>
              <a:rPr lang="en-IN" b="1" dirty="0">
                <a:ln w="9525">
                  <a:solidFill>
                    <a:schemeClr val="bg1"/>
                  </a:solidFill>
                  <a:prstDash val="solid"/>
                </a:ln>
                <a:effectLst>
                  <a:outerShdw blurRad="12700" dist="38100" dir="2700000" algn="tl" rotWithShape="0">
                    <a:schemeClr val="bg1">
                      <a:lumMod val="50000"/>
                    </a:schemeClr>
                  </a:outerShdw>
                </a:effectLst>
              </a:rPr>
              <a:t>  Great, nice, wonderful, good, loved, restaurant, hotel, room, day, etc. were some frequently used words by users who rated</a:t>
            </a:r>
          </a:p>
          <a:p>
            <a:r>
              <a:rPr lang="en-IN" b="1" dirty="0">
                <a:ln w="9525">
                  <a:solidFill>
                    <a:schemeClr val="bg1"/>
                  </a:solidFill>
                  <a:prstDash val="solid"/>
                </a:ln>
                <a:effectLst>
                  <a:outerShdw blurRad="12700" dist="38100" dir="2700000" algn="tl" rotWithShape="0">
                    <a:schemeClr val="bg1">
                      <a:lumMod val="50000"/>
                    </a:schemeClr>
                  </a:outerShdw>
                </a:effectLst>
              </a:rPr>
              <a:t>        for score of 5, it seems they had a delightful experience at hotel.</a:t>
            </a:r>
          </a:p>
          <a:p>
            <a:endParaRPr lang="en-IN"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675101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200" indent="-457200">
              <a:buFont typeface="Wingdings" panose="05000000000000000000" pitchFamily="2" charset="2"/>
              <a:buChar char="v"/>
            </a:pPr>
            <a:r>
              <a:rPr lang="en-IN" sz="32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Plotting the word cloud on original data for all lowest rating (1)</a:t>
            </a:r>
          </a:p>
        </p:txBody>
      </p:sp>
      <p:pic>
        <p:nvPicPr>
          <p:cNvPr id="3" name="Picture 2"/>
          <p:cNvPicPr>
            <a:picLocks noChangeAspect="1"/>
          </p:cNvPicPr>
          <p:nvPr/>
        </p:nvPicPr>
        <p:blipFill>
          <a:blip r:embed="rId2"/>
          <a:stretch>
            <a:fillRect/>
          </a:stretch>
        </p:blipFill>
        <p:spPr>
          <a:xfrm>
            <a:off x="2794425" y="2036190"/>
            <a:ext cx="4105275" cy="307559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Rectangle 3"/>
          <p:cNvSpPr/>
          <p:nvPr/>
        </p:nvSpPr>
        <p:spPr>
          <a:xfrm>
            <a:off x="446049" y="5756004"/>
            <a:ext cx="10549054" cy="646331"/>
          </a:xfrm>
          <a:prstGeom prst="rect">
            <a:avLst/>
          </a:prstGeom>
        </p:spPr>
        <p:txBody>
          <a:bodyPr wrap="square">
            <a:spAutoFit/>
          </a:bodyPr>
          <a:lstStyle/>
          <a:p>
            <a:pPr marL="285750" indent="-285750">
              <a:buFont typeface="Wingdings" panose="05000000000000000000" pitchFamily="2" charset="2"/>
              <a:buChar char="§"/>
            </a:pPr>
            <a:r>
              <a:rPr lang="en-IN" b="1" dirty="0">
                <a:ln w="9525">
                  <a:solidFill>
                    <a:schemeClr val="bg1"/>
                  </a:solidFill>
                  <a:prstDash val="solid"/>
                </a:ln>
                <a:effectLst>
                  <a:outerShdw blurRad="12700" dist="38100" dir="2700000" algn="tl" rotWithShape="0">
                    <a:schemeClr val="bg1">
                      <a:lumMod val="50000"/>
                    </a:schemeClr>
                  </a:outerShdw>
                </a:effectLst>
              </a:rPr>
              <a:t> The users who were not happy or rated low for their experience have used Service, </a:t>
            </a:r>
            <a:r>
              <a:rPr lang="en-IN" b="1" dirty="0" err="1">
                <a:ln w="9525">
                  <a:solidFill>
                    <a:schemeClr val="bg1"/>
                  </a:solidFill>
                  <a:prstDash val="solid"/>
                </a:ln>
                <a:effectLst>
                  <a:outerShdw blurRad="12700" dist="38100" dir="2700000" algn="tl" rotWithShape="0">
                    <a:schemeClr val="bg1">
                      <a:lumMod val="50000"/>
                    </a:schemeClr>
                  </a:outerShdw>
                </a:effectLst>
              </a:rPr>
              <a:t>probelm</a:t>
            </a:r>
            <a:r>
              <a:rPr lang="en-IN" b="1" dirty="0">
                <a:ln w="9525">
                  <a:solidFill>
                    <a:schemeClr val="bg1"/>
                  </a:solidFill>
                  <a:prstDash val="solid"/>
                </a:ln>
                <a:effectLst>
                  <a:outerShdw blurRad="12700" dist="38100" dir="2700000" algn="tl" rotWithShape="0">
                    <a:schemeClr val="bg1">
                      <a:lumMod val="50000"/>
                    </a:schemeClr>
                  </a:outerShdw>
                </a:effectLst>
              </a:rPr>
              <a:t>, staff,  desk, better, told, dirty, bad, day, hotel, room, food etc. these words frequently in their reviews.</a:t>
            </a:r>
          </a:p>
        </p:txBody>
      </p:sp>
    </p:spTree>
    <p:extLst>
      <p:ext uri="{BB962C8B-B14F-4D97-AF65-F5344CB8AC3E}">
        <p14:creationId xmlns:p14="http://schemas.microsoft.com/office/powerpoint/2010/main" val="2624336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756" y="238743"/>
            <a:ext cx="10515600" cy="1325563"/>
          </a:xfrm>
        </p:spPr>
        <p:txBody>
          <a:bodyPr/>
          <a:lstStyle/>
          <a:p>
            <a:r>
              <a:rPr lang="en-IN" sz="3600" b="1" dirty="0">
                <a:ln w="9525">
                  <a:solidFill>
                    <a:schemeClr val="bg1"/>
                  </a:solidFill>
                  <a:prstDash val="solid"/>
                </a:ln>
                <a:solidFill>
                  <a:srgbClr val="FFC000"/>
                </a:solidFill>
                <a:effectLst>
                  <a:outerShdw blurRad="12700" dist="38100" dir="2700000" algn="tl" rotWithShape="0">
                    <a:schemeClr val="bg1">
                      <a:lumMod val="50000"/>
                    </a:schemeClr>
                  </a:outerShdw>
                </a:effectLst>
              </a:rPr>
              <a:t>Checking the length of words in a review for all the rating</a:t>
            </a:r>
            <a:endParaRPr lang="en-IN" sz="3600" dirty="0">
              <a:solidFill>
                <a:srgbClr val="FFC000"/>
              </a:solidFill>
            </a:endParaRPr>
          </a:p>
        </p:txBody>
      </p:sp>
      <p:pic>
        <p:nvPicPr>
          <p:cNvPr id="3" name="Picture 2"/>
          <p:cNvPicPr>
            <a:picLocks noChangeAspect="1"/>
          </p:cNvPicPr>
          <p:nvPr/>
        </p:nvPicPr>
        <p:blipFill>
          <a:blip r:embed="rId2"/>
          <a:stretch>
            <a:fillRect/>
          </a:stretch>
        </p:blipFill>
        <p:spPr>
          <a:xfrm>
            <a:off x="3504503" y="1564306"/>
            <a:ext cx="4781550" cy="31718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p:cNvSpPr txBox="1"/>
          <p:nvPr/>
        </p:nvSpPr>
        <p:spPr>
          <a:xfrm>
            <a:off x="1048215" y="5397190"/>
            <a:ext cx="10957038" cy="1200329"/>
          </a:xfrm>
          <a:prstGeom prst="rect">
            <a:avLst/>
          </a:prstGeom>
          <a:noFill/>
        </p:spPr>
        <p:txBody>
          <a:bodyPr wrap="none" rtlCol="0">
            <a:spAutoFit/>
          </a:bodyPr>
          <a:lstStyle/>
          <a:p>
            <a:pPr marL="285750" indent="-285750">
              <a:buFont typeface="Wingdings" panose="05000000000000000000" pitchFamily="2" charset="2"/>
              <a:buChar char="v"/>
            </a:pPr>
            <a:r>
              <a:rPr lang="en-IN" dirty="0"/>
              <a:t> </a:t>
            </a:r>
            <a:r>
              <a:rPr lang="en-IN" sz="2400" b="1" dirty="0">
                <a:ln w="9525">
                  <a:solidFill>
                    <a:schemeClr val="bg1"/>
                  </a:solidFill>
                  <a:prstDash val="solid"/>
                </a:ln>
                <a:effectLst>
                  <a:outerShdw blurRad="12700" dist="38100" dir="2700000" algn="tl" rotWithShape="0">
                    <a:schemeClr val="bg1">
                      <a:lumMod val="50000"/>
                    </a:schemeClr>
                  </a:outerShdw>
                </a:effectLst>
              </a:rPr>
              <a:t>From above visual, we can say that the length of review has an effect on ratings.</a:t>
            </a:r>
          </a:p>
          <a:p>
            <a:pPr marL="342900" indent="-342900">
              <a:buFont typeface="Wingdings" panose="05000000000000000000" pitchFamily="2" charset="2"/>
              <a:buChar char="v"/>
            </a:pPr>
            <a:r>
              <a:rPr lang="en-IN" sz="2400" b="1" dirty="0">
                <a:ln w="9525">
                  <a:solidFill>
                    <a:schemeClr val="bg1"/>
                  </a:solidFill>
                  <a:prstDash val="solid"/>
                </a:ln>
                <a:effectLst>
                  <a:outerShdw blurRad="12700" dist="38100" dir="2700000" algn="tl" rotWithShape="0">
                    <a:schemeClr val="bg1">
                      <a:lumMod val="50000"/>
                    </a:schemeClr>
                  </a:outerShdw>
                </a:effectLst>
              </a:rPr>
              <a:t> Lower ratings have lower length of review compared to top ratings.</a:t>
            </a:r>
          </a:p>
          <a:p>
            <a:pPr marL="342900" indent="-342900">
              <a:buFont typeface="Wingdings" panose="05000000000000000000" pitchFamily="2" charset="2"/>
              <a:buChar char="v"/>
            </a:pPr>
            <a:r>
              <a:rPr lang="en-IN" sz="2400" b="1" dirty="0">
                <a:ln w="9525">
                  <a:solidFill>
                    <a:schemeClr val="bg1"/>
                  </a:solidFill>
                  <a:prstDash val="solid"/>
                </a:ln>
                <a:effectLst>
                  <a:outerShdw blurRad="12700" dist="38100" dir="2700000" algn="tl" rotWithShape="0">
                    <a:schemeClr val="bg1">
                      <a:lumMod val="50000"/>
                    </a:schemeClr>
                  </a:outerShdw>
                </a:effectLst>
              </a:rPr>
              <a:t>  Hence, there exists a positive correlation between Length of Reviews &amp; Ratings.  </a:t>
            </a:r>
          </a:p>
        </p:txBody>
      </p:sp>
    </p:spTree>
    <p:extLst>
      <p:ext uri="{BB962C8B-B14F-4D97-AF65-F5344CB8AC3E}">
        <p14:creationId xmlns:p14="http://schemas.microsoft.com/office/powerpoint/2010/main" val="587670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852585" y="242459"/>
            <a:ext cx="9194663" cy="1798213"/>
          </a:xfrm>
        </p:spPr>
        <p:txBody>
          <a:bodyPr>
            <a:normAutofit fontScale="90000"/>
          </a:bodyPr>
          <a:lstStyle/>
          <a:p>
            <a:r>
              <a:rPr lang="en-IN" sz="5300" b="1" dirty="0">
                <a:ln w="9525">
                  <a:solidFill>
                    <a:schemeClr val="bg1"/>
                  </a:solidFill>
                  <a:prstDash val="solid"/>
                </a:ln>
                <a:solidFill>
                  <a:srgbClr val="FFC000"/>
                </a:solidFill>
                <a:effectLst>
                  <a:outerShdw blurRad="12700" dist="38100" dir="2700000" algn="tl" rotWithShape="0">
                    <a:schemeClr val="bg1">
                      <a:lumMod val="50000"/>
                    </a:schemeClr>
                  </a:outerShdw>
                </a:effectLst>
              </a:rPr>
              <a:t>Text Data </a:t>
            </a:r>
            <a:r>
              <a:rPr lang="en-IN" sz="5300" b="1" dirty="0" err="1">
                <a:ln w="9525">
                  <a:solidFill>
                    <a:schemeClr val="bg1"/>
                  </a:solidFill>
                  <a:prstDash val="solid"/>
                </a:ln>
                <a:solidFill>
                  <a:srgbClr val="FFC000"/>
                </a:solidFill>
                <a:effectLst>
                  <a:outerShdw blurRad="12700" dist="38100" dir="2700000" algn="tl" rotWithShape="0">
                    <a:schemeClr val="bg1">
                      <a:lumMod val="50000"/>
                    </a:schemeClr>
                  </a:outerShdw>
                </a:effectLst>
              </a:rPr>
              <a:t>Preprocessing</a:t>
            </a:r>
            <a:r>
              <a:rPr lang="en-IN" sz="5300" b="1" dirty="0">
                <a:ln w="9525">
                  <a:solidFill>
                    <a:schemeClr val="bg1"/>
                  </a:solidFill>
                  <a:prstDash val="solid"/>
                </a:ln>
                <a:solidFill>
                  <a:srgbClr val="FFC000"/>
                </a:solidFill>
                <a:effectLst>
                  <a:outerShdw blurRad="12700" dist="38100" dir="2700000" algn="tl" rotWithShape="0">
                    <a:schemeClr val="bg1">
                      <a:lumMod val="50000"/>
                    </a:schemeClr>
                  </a:outerShdw>
                </a:effectLst>
              </a:rPr>
              <a:t> &amp; Cleaning</a:t>
            </a:r>
            <a:b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b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 </a:t>
            </a:r>
            <a:r>
              <a:rPr lang="en-IN" b="1" dirty="0">
                <a:ln w="9525">
                  <a:solidFill>
                    <a:schemeClr val="bg1"/>
                  </a:solidFill>
                  <a:prstDash val="solid"/>
                </a:ln>
                <a:effectLst>
                  <a:outerShdw blurRad="12700" dist="38100" dir="2700000" algn="tl" rotWithShape="0">
                    <a:schemeClr val="bg1">
                      <a:lumMod val="50000"/>
                    </a:schemeClr>
                  </a:outerShdw>
                </a:effectLst>
              </a:rPr>
              <a:t>In text data </a:t>
            </a:r>
            <a:r>
              <a:rPr lang="en-IN" b="1" dirty="0" err="1">
                <a:ln w="9525">
                  <a:solidFill>
                    <a:schemeClr val="bg1"/>
                  </a:solidFill>
                  <a:prstDash val="solid"/>
                </a:ln>
                <a:effectLst>
                  <a:outerShdw blurRad="12700" dist="38100" dir="2700000" algn="tl" rotWithShape="0">
                    <a:schemeClr val="bg1">
                      <a:lumMod val="50000"/>
                    </a:schemeClr>
                  </a:outerShdw>
                </a:effectLst>
              </a:rPr>
              <a:t>preprocessing</a:t>
            </a:r>
            <a:r>
              <a:rPr lang="en-IN" b="1" dirty="0">
                <a:ln w="9525">
                  <a:solidFill>
                    <a:schemeClr val="bg1"/>
                  </a:solidFill>
                  <a:prstDash val="solid"/>
                </a:ln>
                <a:effectLst>
                  <a:outerShdw blurRad="12700" dist="38100" dir="2700000" algn="tl" rotWithShape="0">
                    <a:schemeClr val="bg1">
                      <a:lumMod val="50000"/>
                    </a:schemeClr>
                  </a:outerShdw>
                </a:effectLst>
              </a:rPr>
              <a:t> and cleaning we          did this following steps:-</a:t>
            </a:r>
            <a:b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br>
            <a:r>
              <a:rPr lang="en-IN" b="1" dirty="0"/>
              <a:t>      </a:t>
            </a:r>
            <a:r>
              <a:rPr lang="en-IN" dirty="0"/>
              <a:t>  </a:t>
            </a:r>
          </a:p>
        </p:txBody>
      </p:sp>
      <p:sp>
        <p:nvSpPr>
          <p:cNvPr id="6" name="TextBox 5"/>
          <p:cNvSpPr txBox="1"/>
          <p:nvPr/>
        </p:nvSpPr>
        <p:spPr>
          <a:xfrm>
            <a:off x="852586" y="1345168"/>
            <a:ext cx="10238508" cy="4524315"/>
          </a:xfrm>
          <a:prstGeom prst="rect">
            <a:avLst/>
          </a:prstGeom>
          <a:noFill/>
        </p:spPr>
        <p:txBody>
          <a:bodyPr wrap="none" rtlCol="0">
            <a:spAutoFit/>
          </a:bodyPr>
          <a:lstStyle/>
          <a:p>
            <a:pPr marL="457200" indent="-457200">
              <a:buFont typeface="Wingdings" panose="05000000000000000000" pitchFamily="2" charset="2"/>
              <a:buChar char="v"/>
            </a:pPr>
            <a:endParaRPr lang="en-IN" sz="3200" b="1" dirty="0">
              <a:ln w="9525">
                <a:solidFill>
                  <a:schemeClr val="bg1"/>
                </a:solidFill>
                <a:prstDash val="solid"/>
              </a:ln>
              <a:effectLst>
                <a:outerShdw blurRad="12700" dist="38100" dir="2700000" algn="tl" rotWithShape="0">
                  <a:schemeClr val="bg1">
                    <a:lumMod val="50000"/>
                  </a:schemeClr>
                </a:outerShdw>
              </a:effectLst>
            </a:endParaRPr>
          </a:p>
          <a:p>
            <a:r>
              <a:rPr lang="en-IN" sz="3200" b="1" dirty="0">
                <a:ln w="9525">
                  <a:solidFill>
                    <a:schemeClr val="bg1"/>
                  </a:solidFill>
                  <a:prstDash val="solid"/>
                </a:ln>
                <a:effectLst>
                  <a:outerShdw blurRad="12700" dist="38100" dir="2700000" algn="tl" rotWithShape="0">
                    <a:schemeClr val="bg1">
                      <a:lumMod val="50000"/>
                    </a:schemeClr>
                  </a:outerShdw>
                </a:effectLst>
              </a:rPr>
              <a:t>    </a:t>
            </a:r>
          </a:p>
          <a:p>
            <a:r>
              <a:rPr lang="en-IN" sz="3200" b="1" dirty="0">
                <a:ln w="9525">
                  <a:solidFill>
                    <a:schemeClr val="bg1"/>
                  </a:solidFill>
                  <a:prstDash val="solid"/>
                </a:ln>
                <a:effectLst>
                  <a:outerShdw blurRad="12700" dist="38100" dir="2700000" algn="tl" rotWithShape="0">
                    <a:schemeClr val="bg1">
                      <a:lumMod val="50000"/>
                    </a:schemeClr>
                  </a:outerShdw>
                </a:effectLst>
              </a:rPr>
              <a:t>  1) Make a copy of original data</a:t>
            </a:r>
          </a:p>
          <a:p>
            <a:r>
              <a:rPr lang="en-IN" sz="3200" b="1" dirty="0">
                <a:ln w="9525">
                  <a:solidFill>
                    <a:schemeClr val="bg1"/>
                  </a:solidFill>
                  <a:prstDash val="solid"/>
                </a:ln>
                <a:effectLst>
                  <a:outerShdw blurRad="12700" dist="38100" dir="2700000" algn="tl" rotWithShape="0">
                    <a:schemeClr val="bg1">
                      <a:lumMod val="50000"/>
                    </a:schemeClr>
                  </a:outerShdw>
                </a:effectLst>
              </a:rPr>
              <a:t>  2) Remove all punctuations, numeric, symbols and other   </a:t>
            </a:r>
          </a:p>
          <a:p>
            <a:r>
              <a:rPr lang="en-IN" sz="3200" b="1" dirty="0">
                <a:ln w="9525">
                  <a:solidFill>
                    <a:schemeClr val="bg1"/>
                  </a:solidFill>
                  <a:prstDash val="solid"/>
                </a:ln>
                <a:effectLst>
                  <a:outerShdw blurRad="12700" dist="38100" dir="2700000" algn="tl" rotWithShape="0">
                    <a:schemeClr val="bg1">
                      <a:lumMod val="50000"/>
                    </a:schemeClr>
                  </a:outerShdw>
                </a:effectLst>
              </a:rPr>
              <a:t>       unnecessary white space and characters from data</a:t>
            </a:r>
          </a:p>
          <a:p>
            <a:r>
              <a:rPr lang="en-IN" sz="3200" b="1" dirty="0">
                <a:ln w="9525">
                  <a:solidFill>
                    <a:schemeClr val="bg1"/>
                  </a:solidFill>
                  <a:prstDash val="solid"/>
                </a:ln>
                <a:effectLst>
                  <a:outerShdw blurRad="12700" dist="38100" dir="2700000" algn="tl" rotWithShape="0">
                    <a:schemeClr val="bg1">
                      <a:lumMod val="50000"/>
                    </a:schemeClr>
                  </a:outerShdw>
                </a:effectLst>
              </a:rPr>
              <a:t>  3) Remove the </a:t>
            </a:r>
            <a:r>
              <a:rPr lang="en-IN" sz="3200" b="1" dirty="0" err="1">
                <a:ln w="9525">
                  <a:solidFill>
                    <a:schemeClr val="bg1"/>
                  </a:solidFill>
                  <a:prstDash val="solid"/>
                </a:ln>
                <a:effectLst>
                  <a:outerShdw blurRad="12700" dist="38100" dir="2700000" algn="tl" rotWithShape="0">
                    <a:schemeClr val="bg1">
                      <a:lumMod val="50000"/>
                    </a:schemeClr>
                  </a:outerShdw>
                </a:effectLst>
              </a:rPr>
              <a:t>stopwords</a:t>
            </a:r>
            <a:endParaRPr lang="en-IN" sz="3200" b="1" dirty="0">
              <a:ln w="9525">
                <a:solidFill>
                  <a:schemeClr val="bg1"/>
                </a:solidFill>
                <a:prstDash val="solid"/>
              </a:ln>
              <a:effectLst>
                <a:outerShdw blurRad="12700" dist="38100" dir="2700000" algn="tl" rotWithShape="0">
                  <a:schemeClr val="bg1">
                    <a:lumMod val="50000"/>
                  </a:schemeClr>
                </a:outerShdw>
              </a:effectLst>
            </a:endParaRPr>
          </a:p>
          <a:p>
            <a:r>
              <a:rPr lang="en-IN" sz="3200" b="1" dirty="0">
                <a:ln w="9525">
                  <a:solidFill>
                    <a:schemeClr val="bg1"/>
                  </a:solidFill>
                  <a:prstDash val="solid"/>
                </a:ln>
                <a:effectLst>
                  <a:outerShdw blurRad="12700" dist="38100" dir="2700000" algn="tl" rotWithShape="0">
                    <a:schemeClr val="bg1">
                      <a:lumMod val="50000"/>
                    </a:schemeClr>
                  </a:outerShdw>
                </a:effectLst>
              </a:rPr>
              <a:t>  4) Tokenisation of each words</a:t>
            </a:r>
          </a:p>
          <a:p>
            <a:r>
              <a:rPr lang="en-IN" sz="3200" b="1" dirty="0">
                <a:ln w="9525">
                  <a:solidFill>
                    <a:schemeClr val="bg1"/>
                  </a:solidFill>
                  <a:prstDash val="solid"/>
                </a:ln>
                <a:effectLst>
                  <a:outerShdw blurRad="12700" dist="38100" dir="2700000" algn="tl" rotWithShape="0">
                    <a:schemeClr val="bg1">
                      <a:lumMod val="50000"/>
                    </a:schemeClr>
                  </a:outerShdw>
                </a:effectLst>
              </a:rPr>
              <a:t>  5) Apply Lemmatization to the data</a:t>
            </a:r>
            <a:endParaRPr lang="en-IN" sz="3200" dirty="0"/>
          </a:p>
          <a:p>
            <a:pPr marL="514350" indent="-514350">
              <a:buFont typeface="+mj-lt"/>
              <a:buAutoNum type="arabicParenR"/>
            </a:pPr>
            <a:endParaRPr lang="en-IN" sz="3200" dirty="0"/>
          </a:p>
        </p:txBody>
      </p:sp>
    </p:spTree>
    <p:extLst>
      <p:ext uri="{BB962C8B-B14F-4D97-AF65-F5344CB8AC3E}">
        <p14:creationId xmlns:p14="http://schemas.microsoft.com/office/powerpoint/2010/main" val="503573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9712" y="264764"/>
            <a:ext cx="10515600" cy="1325563"/>
          </a:xfrm>
        </p:spPr>
        <p:txBody>
          <a:bodyPr>
            <a:normAutofit fontScale="90000"/>
          </a:bodyPr>
          <a:lstStyle/>
          <a:p>
            <a:pPr marL="571500" indent="-571500">
              <a:buFont typeface="Arial" panose="020B0604020202020204" pitchFamily="34" charset="0"/>
              <a:buChar char="•"/>
            </a:pP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Let's analyse our data further w.r.t Sentiment Analysis.</a:t>
            </a:r>
            <a:br>
              <a:rPr lang="en-IN" dirty="0">
                <a:solidFill>
                  <a:srgbClr val="FFC000"/>
                </a:solidFill>
              </a:rPr>
            </a:br>
            <a:endParaRPr lang="en-IN" dirty="0">
              <a:solidFill>
                <a:srgbClr val="FFC000"/>
              </a:solidFill>
            </a:endParaRPr>
          </a:p>
        </p:txBody>
      </p:sp>
      <p:sp>
        <p:nvSpPr>
          <p:cNvPr id="3" name="TextBox 2"/>
          <p:cNvSpPr txBox="1"/>
          <p:nvPr/>
        </p:nvSpPr>
        <p:spPr>
          <a:xfrm>
            <a:off x="2297151" y="1460810"/>
            <a:ext cx="5859187" cy="3816429"/>
          </a:xfrm>
          <a:prstGeom prst="rect">
            <a:avLst/>
          </a:prstGeom>
          <a:noFill/>
        </p:spPr>
        <p:txBody>
          <a:bodyPr wrap="square" rtlCol="0">
            <a:spAutoFit/>
          </a:bodyPr>
          <a:lstStyle/>
          <a:p>
            <a:r>
              <a:rPr lang="en-IN" sz="3200" b="1" dirty="0"/>
              <a:t>Sentiment Analysis</a:t>
            </a:r>
          </a:p>
          <a:p>
            <a:endParaRPr lang="en-IN" b="1" dirty="0"/>
          </a:p>
          <a:p>
            <a:r>
              <a:rPr lang="en-IN" sz="2400" b="1" dirty="0"/>
              <a:t>Rule Based</a:t>
            </a:r>
          </a:p>
          <a:p>
            <a:pPr marL="285750" indent="-285750">
              <a:buFont typeface="Wingdings" panose="05000000000000000000" pitchFamily="2" charset="2"/>
              <a:buChar char="§"/>
            </a:pPr>
            <a:r>
              <a:rPr lang="en-IN" b="1" dirty="0">
                <a:ln w="9525">
                  <a:solidFill>
                    <a:schemeClr val="bg1"/>
                  </a:solidFill>
                  <a:prstDash val="solid"/>
                </a:ln>
                <a:effectLst>
                  <a:outerShdw blurRad="12700" dist="38100" dir="2700000" algn="tl" rotWithShape="0">
                    <a:schemeClr val="bg1">
                      <a:lumMod val="50000"/>
                    </a:schemeClr>
                  </a:outerShdw>
                </a:effectLst>
              </a:rPr>
              <a:t>VADER (Valence Aware Dictionary for Sentiment           Reasoning)</a:t>
            </a:r>
          </a:p>
          <a:p>
            <a:pPr marL="285750" indent="-285750">
              <a:buFont typeface="Wingdings" panose="05000000000000000000" pitchFamily="2" charset="2"/>
              <a:buChar char="§"/>
            </a:pPr>
            <a:r>
              <a:rPr lang="en-IN" b="1" dirty="0" err="1">
                <a:ln w="9525">
                  <a:solidFill>
                    <a:schemeClr val="bg1"/>
                  </a:solidFill>
                  <a:prstDash val="solid"/>
                </a:ln>
                <a:effectLst>
                  <a:outerShdw blurRad="12700" dist="38100" dir="2700000" algn="tl" rotWithShape="0">
                    <a:schemeClr val="bg1">
                      <a:lumMod val="50000"/>
                    </a:schemeClr>
                  </a:outerShdw>
                </a:effectLst>
              </a:rPr>
              <a:t>TextBlob</a:t>
            </a:r>
            <a:endParaRPr lang="en-IN" b="1" dirty="0">
              <a:ln w="9525">
                <a:solidFill>
                  <a:schemeClr val="bg1"/>
                </a:solidFill>
                <a:prstDash val="solid"/>
              </a:ln>
              <a:effectLst>
                <a:outerShdw blurRad="12700" dist="38100" dir="2700000" algn="tl" rotWithShape="0">
                  <a:schemeClr val="bg1">
                    <a:lumMod val="50000"/>
                  </a:schemeClr>
                </a:outerShdw>
              </a:effectLst>
            </a:endParaRPr>
          </a:p>
          <a:p>
            <a:pPr marL="285750" indent="-285750">
              <a:buFont typeface="Wingdings" panose="05000000000000000000" pitchFamily="2" charset="2"/>
              <a:buChar char="§"/>
            </a:pPr>
            <a:r>
              <a:rPr lang="en-IN" b="1" dirty="0">
                <a:ln w="9525">
                  <a:solidFill>
                    <a:schemeClr val="bg1"/>
                  </a:solidFill>
                  <a:prstDash val="solid"/>
                </a:ln>
                <a:effectLst>
                  <a:outerShdw blurRad="12700" dist="38100" dir="2700000" algn="tl" rotWithShape="0">
                    <a:schemeClr val="bg1">
                      <a:lumMod val="50000"/>
                    </a:schemeClr>
                  </a:outerShdw>
                </a:effectLst>
              </a:rPr>
              <a:t>Lexicons with polarity scores – </a:t>
            </a:r>
            <a:r>
              <a:rPr lang="en-IN" b="1" dirty="0" err="1">
                <a:ln w="9525">
                  <a:solidFill>
                    <a:schemeClr val="bg1"/>
                  </a:solidFill>
                  <a:prstDash val="solid"/>
                </a:ln>
                <a:effectLst>
                  <a:outerShdw blurRad="12700" dist="38100" dir="2700000" algn="tl" rotWithShape="0">
                    <a:schemeClr val="bg1">
                      <a:lumMod val="50000"/>
                    </a:schemeClr>
                  </a:outerShdw>
                </a:effectLst>
              </a:rPr>
              <a:t>Affin</a:t>
            </a:r>
            <a:endParaRPr lang="en-IN" b="1" dirty="0">
              <a:ln w="9525">
                <a:solidFill>
                  <a:schemeClr val="bg1"/>
                </a:solidFill>
                <a:prstDash val="solid"/>
              </a:ln>
              <a:effectLst>
                <a:outerShdw blurRad="12700" dist="38100" dir="2700000" algn="tl" rotWithShape="0">
                  <a:schemeClr val="bg1">
                    <a:lumMod val="50000"/>
                  </a:schemeClr>
                </a:outerShdw>
              </a:effectLst>
            </a:endParaRPr>
          </a:p>
          <a:p>
            <a:endParaRPr lang="en-IN" dirty="0"/>
          </a:p>
          <a:p>
            <a:r>
              <a:rPr lang="en-IN" sz="2400" b="1" dirty="0"/>
              <a:t>Model Based</a:t>
            </a:r>
            <a:endParaRPr lang="en-IN" sz="2400" dirty="0"/>
          </a:p>
          <a:p>
            <a:pPr marL="285750" indent="-285750">
              <a:buFont typeface="Wingdings" panose="05000000000000000000" pitchFamily="2" charset="2"/>
              <a:buChar char="§"/>
            </a:pPr>
            <a:r>
              <a:rPr lang="en-IN" dirty="0"/>
              <a:t>  </a:t>
            </a:r>
            <a:r>
              <a:rPr lang="en-IN" b="1" dirty="0">
                <a:ln w="9525">
                  <a:solidFill>
                    <a:schemeClr val="bg1"/>
                  </a:solidFill>
                  <a:prstDash val="solid"/>
                </a:ln>
                <a:effectLst>
                  <a:outerShdw blurRad="12700" dist="38100" dir="2700000" algn="tl" rotWithShape="0">
                    <a:schemeClr val="bg1">
                      <a:lumMod val="50000"/>
                    </a:schemeClr>
                  </a:outerShdw>
                </a:effectLst>
              </a:rPr>
              <a:t>Logistic Regression</a:t>
            </a:r>
          </a:p>
          <a:p>
            <a:pPr marL="285750" indent="-285750">
              <a:buFont typeface="Wingdings" panose="05000000000000000000" pitchFamily="2" charset="2"/>
              <a:buChar char="§"/>
            </a:pPr>
            <a:r>
              <a:rPr lang="en-IN" b="1" dirty="0">
                <a:ln w="9525">
                  <a:solidFill>
                    <a:schemeClr val="bg1"/>
                  </a:solidFill>
                  <a:prstDash val="solid"/>
                </a:ln>
                <a:effectLst>
                  <a:outerShdw blurRad="12700" dist="38100" dir="2700000" algn="tl" rotWithShape="0">
                    <a:schemeClr val="bg1">
                      <a:lumMod val="50000"/>
                    </a:schemeClr>
                  </a:outerShdw>
                </a:effectLst>
              </a:rPr>
              <a:t>  Naive Bayes</a:t>
            </a:r>
          </a:p>
          <a:p>
            <a:pPr marL="285750" indent="-285750">
              <a:buFont typeface="Wingdings" panose="05000000000000000000" pitchFamily="2" charset="2"/>
              <a:buChar char="§"/>
            </a:pPr>
            <a:r>
              <a:rPr lang="en-IN" b="1" dirty="0">
                <a:ln w="9525">
                  <a:solidFill>
                    <a:schemeClr val="bg1"/>
                  </a:solidFill>
                  <a:prstDash val="solid"/>
                </a:ln>
                <a:effectLst>
                  <a:outerShdw blurRad="12700" dist="38100" dir="2700000" algn="tl" rotWithShape="0">
                    <a:schemeClr val="bg1">
                      <a:lumMod val="50000"/>
                    </a:schemeClr>
                  </a:outerShdw>
                </a:effectLst>
              </a:rPr>
              <a:t>  </a:t>
            </a:r>
            <a:r>
              <a:rPr lang="en-IN" b="1" dirty="0" err="1">
                <a:ln w="9525">
                  <a:solidFill>
                    <a:schemeClr val="bg1"/>
                  </a:solidFill>
                  <a:prstDash val="solid"/>
                </a:ln>
                <a:effectLst>
                  <a:outerShdw blurRad="12700" dist="38100" dir="2700000" algn="tl" rotWithShape="0">
                    <a:schemeClr val="bg1">
                      <a:lumMod val="50000"/>
                    </a:schemeClr>
                  </a:outerShdw>
                </a:effectLst>
              </a:rPr>
              <a:t>Distilbert</a:t>
            </a:r>
            <a:r>
              <a:rPr lang="en-IN" b="1" dirty="0">
                <a:ln w="9525">
                  <a:solidFill>
                    <a:schemeClr val="bg1"/>
                  </a:solidFill>
                  <a:prstDash val="solid"/>
                </a:ln>
                <a:effectLst>
                  <a:outerShdw blurRad="12700" dist="38100" dir="2700000" algn="tl" rotWithShape="0">
                    <a:schemeClr val="bg1">
                      <a:lumMod val="50000"/>
                    </a:schemeClr>
                  </a:outerShdw>
                </a:effectLst>
              </a:rPr>
              <a:t> - </a:t>
            </a:r>
            <a:r>
              <a:rPr lang="en-IN" b="1" dirty="0" err="1">
                <a:ln w="9525">
                  <a:solidFill>
                    <a:schemeClr val="bg1"/>
                  </a:solidFill>
                  <a:prstDash val="solid"/>
                </a:ln>
                <a:effectLst>
                  <a:outerShdw blurRad="12700" dist="38100" dir="2700000" algn="tl" rotWithShape="0">
                    <a:schemeClr val="bg1">
                      <a:lumMod val="50000"/>
                    </a:schemeClr>
                  </a:outerShdw>
                </a:effectLst>
              </a:rPr>
              <a:t>Pretrained</a:t>
            </a:r>
            <a:r>
              <a:rPr lang="en-IN" b="1" dirty="0">
                <a:ln w="9525">
                  <a:solidFill>
                    <a:schemeClr val="bg1"/>
                  </a:solidFill>
                  <a:prstDash val="solid"/>
                </a:ln>
                <a:effectLst>
                  <a:outerShdw blurRad="12700" dist="38100" dir="2700000" algn="tl" rotWithShape="0">
                    <a:schemeClr val="bg1">
                      <a:lumMod val="50000"/>
                    </a:schemeClr>
                  </a:outerShdw>
                </a:effectLst>
              </a:rPr>
              <a:t> hugging face model</a:t>
            </a:r>
          </a:p>
        </p:txBody>
      </p:sp>
    </p:spTree>
    <p:extLst>
      <p:ext uri="{BB962C8B-B14F-4D97-AF65-F5344CB8AC3E}">
        <p14:creationId xmlns:p14="http://schemas.microsoft.com/office/powerpoint/2010/main" val="3210963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Wingdings" panose="05000000000000000000" pitchFamily="2" charset="2"/>
              <a:buChar char="Ø"/>
            </a:pP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Using NLTK's VADER - Sentiment Intensity Analyse</a:t>
            </a:r>
            <a:br>
              <a:rPr lang="en-IN" b="1" dirty="0">
                <a:solidFill>
                  <a:srgbClr val="FFC000"/>
                </a:solidFill>
              </a:rPr>
            </a:br>
            <a:endParaRPr lang="en-IN" dirty="0">
              <a:solidFill>
                <a:srgbClr val="FFC000"/>
              </a:solidFill>
            </a:endParaRPr>
          </a:p>
        </p:txBody>
      </p:sp>
      <p:sp>
        <p:nvSpPr>
          <p:cNvPr id="3" name="TextBox 2"/>
          <p:cNvSpPr txBox="1"/>
          <p:nvPr/>
        </p:nvSpPr>
        <p:spPr>
          <a:xfrm>
            <a:off x="245327" y="2259401"/>
            <a:ext cx="5605894" cy="3477875"/>
          </a:xfrm>
          <a:prstGeom prst="rect">
            <a:avLst/>
          </a:prstGeom>
          <a:noFill/>
        </p:spPr>
        <p:txBody>
          <a:bodyPr wrap="none" rtlCol="0">
            <a:spAutoFit/>
          </a:bodyPr>
          <a:lstStyle/>
          <a:p>
            <a:r>
              <a:rPr lang="en-IN" sz="2000" b="1" dirty="0">
                <a:ln w="9525">
                  <a:solidFill>
                    <a:schemeClr val="bg1"/>
                  </a:solidFill>
                  <a:prstDash val="solid"/>
                </a:ln>
                <a:effectLst>
                  <a:outerShdw blurRad="12700" dist="38100" dir="2700000" algn="tl" rotWithShape="0">
                    <a:schemeClr val="bg1">
                      <a:lumMod val="50000"/>
                    </a:schemeClr>
                  </a:outerShdw>
                </a:effectLst>
              </a:rPr>
              <a:t>Vader is a lexicon and rule based </a:t>
            </a:r>
          </a:p>
          <a:p>
            <a:r>
              <a:rPr lang="en-IN" sz="2000" b="1" dirty="0">
                <a:ln w="9525">
                  <a:solidFill>
                    <a:schemeClr val="bg1"/>
                  </a:solidFill>
                  <a:prstDash val="solid"/>
                </a:ln>
                <a:effectLst>
                  <a:outerShdw blurRad="12700" dist="38100" dir="2700000" algn="tl" rotWithShape="0">
                    <a:schemeClr val="bg1">
                      <a:lumMod val="50000"/>
                    </a:schemeClr>
                  </a:outerShdw>
                </a:effectLst>
              </a:rPr>
              <a:t>sentiment analysis tool specifically </a:t>
            </a:r>
          </a:p>
          <a:p>
            <a:r>
              <a:rPr lang="en-IN" sz="2000" b="1" dirty="0">
                <a:ln w="9525">
                  <a:solidFill>
                    <a:schemeClr val="bg1"/>
                  </a:solidFill>
                  <a:prstDash val="solid"/>
                </a:ln>
                <a:effectLst>
                  <a:outerShdw blurRad="12700" dist="38100" dir="2700000" algn="tl" rotWithShape="0">
                    <a:schemeClr val="bg1">
                      <a:lumMod val="50000"/>
                    </a:schemeClr>
                  </a:outerShdw>
                </a:effectLst>
              </a:rPr>
              <a:t>calibrated to sentiments most commonly </a:t>
            </a:r>
          </a:p>
          <a:p>
            <a:r>
              <a:rPr lang="en-IN" sz="2000" b="1" dirty="0">
                <a:ln w="9525">
                  <a:solidFill>
                    <a:schemeClr val="bg1"/>
                  </a:solidFill>
                  <a:prstDash val="solid"/>
                </a:ln>
                <a:effectLst>
                  <a:outerShdw blurRad="12700" dist="38100" dir="2700000" algn="tl" rotWithShape="0">
                    <a:schemeClr val="bg1">
                      <a:lumMod val="50000"/>
                    </a:schemeClr>
                  </a:outerShdw>
                </a:effectLst>
              </a:rPr>
              <a:t>expressed on social media platforms. </a:t>
            </a:r>
          </a:p>
          <a:p>
            <a:r>
              <a:rPr lang="en-IN" sz="2000" b="1" dirty="0">
                <a:ln w="9525">
                  <a:solidFill>
                    <a:schemeClr val="bg1"/>
                  </a:solidFill>
                  <a:prstDash val="solid"/>
                </a:ln>
                <a:effectLst>
                  <a:outerShdw blurRad="12700" dist="38100" dir="2700000" algn="tl" rotWithShape="0">
                    <a:schemeClr val="bg1">
                      <a:lumMod val="50000"/>
                    </a:schemeClr>
                  </a:outerShdw>
                </a:effectLst>
              </a:rPr>
              <a:t>When calculating a polarity score </a:t>
            </a:r>
          </a:p>
          <a:p>
            <a:r>
              <a:rPr lang="en-IN" sz="2000" b="1" dirty="0">
                <a:ln w="9525">
                  <a:solidFill>
                    <a:schemeClr val="bg1"/>
                  </a:solidFill>
                  <a:prstDash val="solid"/>
                </a:ln>
                <a:effectLst>
                  <a:outerShdw blurRad="12700" dist="38100" dir="2700000" algn="tl" rotWithShape="0">
                    <a:schemeClr val="bg1">
                      <a:lumMod val="50000"/>
                    </a:schemeClr>
                  </a:outerShdw>
                </a:effectLst>
              </a:rPr>
              <a:t>Vader outputs four metrics:</a:t>
            </a:r>
          </a:p>
          <a:p>
            <a:r>
              <a:rPr lang="en-IN" sz="2000" b="1" dirty="0">
                <a:ln w="9525">
                  <a:solidFill>
                    <a:schemeClr val="bg1"/>
                  </a:solidFill>
                  <a:prstDash val="solid"/>
                </a:ln>
                <a:effectLst>
                  <a:outerShdw blurRad="12700" dist="38100" dir="2700000" algn="tl" rotWithShape="0">
                    <a:schemeClr val="bg1">
                      <a:lumMod val="50000"/>
                    </a:schemeClr>
                  </a:outerShdw>
                </a:effectLst>
              </a:rPr>
              <a:t> </a:t>
            </a:r>
            <a:r>
              <a:rPr lang="en-IN" sz="2000" b="1" dirty="0" err="1">
                <a:ln w="9525">
                  <a:solidFill>
                    <a:schemeClr val="bg1"/>
                  </a:solidFill>
                  <a:prstDash val="solid"/>
                </a:ln>
                <a:effectLst>
                  <a:outerShdw blurRad="12700" dist="38100" dir="2700000" algn="tl" rotWithShape="0">
                    <a:schemeClr val="bg1">
                      <a:lumMod val="50000"/>
                    </a:schemeClr>
                  </a:outerShdw>
                </a:effectLst>
              </a:rPr>
              <a:t>compound,negative,neutral</a:t>
            </a:r>
            <a:r>
              <a:rPr lang="en-IN" sz="2000" b="1" dirty="0">
                <a:ln w="9525">
                  <a:solidFill>
                    <a:schemeClr val="bg1"/>
                  </a:solidFill>
                  <a:prstDash val="solid"/>
                </a:ln>
                <a:effectLst>
                  <a:outerShdw blurRad="12700" dist="38100" dir="2700000" algn="tl" rotWithShape="0">
                    <a:schemeClr val="bg1">
                      <a:lumMod val="50000"/>
                    </a:schemeClr>
                  </a:outerShdw>
                </a:effectLst>
              </a:rPr>
              <a:t> and positive.</a:t>
            </a:r>
          </a:p>
          <a:p>
            <a:r>
              <a:rPr lang="en-IN" sz="2000" b="1" dirty="0">
                <a:ln w="9525">
                  <a:solidFill>
                    <a:schemeClr val="bg1"/>
                  </a:solidFill>
                  <a:prstDash val="solid"/>
                </a:ln>
                <a:effectLst>
                  <a:outerShdw blurRad="12700" dist="38100" dir="2700000" algn="tl" rotWithShape="0">
                    <a:schemeClr val="bg1">
                      <a:lumMod val="50000"/>
                    </a:schemeClr>
                  </a:outerShdw>
                </a:effectLst>
              </a:rPr>
              <a:t> The compound score calculates the sum </a:t>
            </a:r>
          </a:p>
          <a:p>
            <a:r>
              <a:rPr lang="en-IN" sz="2000" b="1" dirty="0">
                <a:ln w="9525">
                  <a:solidFill>
                    <a:schemeClr val="bg1"/>
                  </a:solidFill>
                  <a:prstDash val="solid"/>
                </a:ln>
                <a:effectLst>
                  <a:outerShdw blurRad="12700" dist="38100" dir="2700000" algn="tl" rotWithShape="0">
                    <a:schemeClr val="bg1">
                      <a:lumMod val="50000"/>
                    </a:schemeClr>
                  </a:outerShdw>
                </a:effectLst>
              </a:rPr>
              <a:t>of all lexicon ratings which is normalized </a:t>
            </a:r>
          </a:p>
          <a:p>
            <a:r>
              <a:rPr lang="en-IN" sz="2000" b="1" dirty="0">
                <a:ln w="9525">
                  <a:solidFill>
                    <a:schemeClr val="bg1"/>
                  </a:solidFill>
                  <a:prstDash val="solid"/>
                </a:ln>
                <a:effectLst>
                  <a:outerShdw blurRad="12700" dist="38100" dir="2700000" algn="tl" rotWithShape="0">
                    <a:schemeClr val="bg1">
                      <a:lumMod val="50000"/>
                    </a:schemeClr>
                  </a:outerShdw>
                </a:effectLst>
              </a:rPr>
              <a:t>between -1 (most negative) and +1 (most positive).</a:t>
            </a:r>
          </a:p>
          <a:p>
            <a:endParaRPr lang="en-IN" sz="2000" b="1" dirty="0">
              <a:ln w="9525">
                <a:solidFill>
                  <a:schemeClr val="bg1"/>
                </a:solidFill>
                <a:prstDash val="solid"/>
              </a:ln>
              <a:effectLst>
                <a:outerShdw blurRad="12700" dist="38100" dir="2700000" algn="tl" rotWithShape="0">
                  <a:schemeClr val="bg1">
                    <a:lumMod val="50000"/>
                  </a:schemeClr>
                </a:outerShdw>
              </a:effectLst>
            </a:endParaRPr>
          </a:p>
        </p:txBody>
      </p:sp>
      <p:sp>
        <p:nvSpPr>
          <p:cNvPr id="4" name="TextBox 3"/>
          <p:cNvSpPr txBox="1"/>
          <p:nvPr/>
        </p:nvSpPr>
        <p:spPr>
          <a:xfrm>
            <a:off x="6240966" y="843240"/>
            <a:ext cx="4493923" cy="369332"/>
          </a:xfrm>
          <a:prstGeom prst="rect">
            <a:avLst/>
          </a:prstGeom>
          <a:noFill/>
        </p:spPr>
        <p:txBody>
          <a:bodyPr wrap="none" rtlCol="0">
            <a:spAutoFit/>
          </a:bodyPr>
          <a:lstStyle/>
          <a:p>
            <a:pPr marL="285750" indent="-285750">
              <a:buFont typeface="Arial" panose="020B0604020202020204" pitchFamily="34" charset="0"/>
              <a:buChar char="•"/>
            </a:pPr>
            <a:r>
              <a:rPr lang="en-IN" b="1" dirty="0">
                <a:ln w="9525">
                  <a:solidFill>
                    <a:schemeClr val="bg1"/>
                  </a:solidFill>
                  <a:prstDash val="solid"/>
                </a:ln>
                <a:effectLst>
                  <a:outerShdw blurRad="12700" dist="38100" dir="2700000" algn="tl" rotWithShape="0">
                    <a:schemeClr val="bg1">
                      <a:lumMod val="50000"/>
                    </a:schemeClr>
                  </a:outerShdw>
                </a:effectLst>
              </a:rPr>
              <a:t>Defining a function for Sentiment Analysis</a:t>
            </a:r>
          </a:p>
        </p:txBody>
      </p:sp>
      <p:pic>
        <p:nvPicPr>
          <p:cNvPr id="5" name="Picture 4"/>
          <p:cNvPicPr>
            <a:picLocks noChangeAspect="1"/>
          </p:cNvPicPr>
          <p:nvPr/>
        </p:nvPicPr>
        <p:blipFill>
          <a:blip r:embed="rId2"/>
          <a:stretch>
            <a:fillRect/>
          </a:stretch>
        </p:blipFill>
        <p:spPr>
          <a:xfrm>
            <a:off x="5478027" y="1293519"/>
            <a:ext cx="6019800" cy="82867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p:cNvSpPr txBox="1"/>
          <p:nvPr/>
        </p:nvSpPr>
        <p:spPr>
          <a:xfrm>
            <a:off x="6319256" y="2259401"/>
            <a:ext cx="4596579" cy="369332"/>
          </a:xfrm>
          <a:prstGeom prst="rect">
            <a:avLst/>
          </a:prstGeom>
          <a:noFill/>
        </p:spPr>
        <p:txBody>
          <a:bodyPr wrap="none" rtlCol="0">
            <a:spAutoFit/>
          </a:bodyPr>
          <a:lstStyle/>
          <a:p>
            <a:pPr marL="285750" indent="-285750">
              <a:buFont typeface="Arial" panose="020B0604020202020204" pitchFamily="34" charset="0"/>
              <a:buChar char="•"/>
            </a:pPr>
            <a:r>
              <a:rPr lang="en-IN" b="1" dirty="0">
                <a:ln w="9525">
                  <a:solidFill>
                    <a:schemeClr val="bg1"/>
                  </a:solidFill>
                  <a:prstDash val="solid"/>
                </a:ln>
                <a:effectLst>
                  <a:outerShdw blurRad="12700" dist="38100" dir="2700000" algn="tl" rotWithShape="0">
                    <a:schemeClr val="bg1">
                      <a:lumMod val="50000"/>
                    </a:schemeClr>
                  </a:outerShdw>
                </a:effectLst>
              </a:rPr>
              <a:t>Applying the VADER function to entire data</a:t>
            </a:r>
          </a:p>
        </p:txBody>
      </p:sp>
      <p:pic>
        <p:nvPicPr>
          <p:cNvPr id="7" name="Picture 6"/>
          <p:cNvPicPr>
            <a:picLocks noChangeAspect="1"/>
          </p:cNvPicPr>
          <p:nvPr/>
        </p:nvPicPr>
        <p:blipFill>
          <a:blip r:embed="rId3"/>
          <a:stretch>
            <a:fillRect/>
          </a:stretch>
        </p:blipFill>
        <p:spPr>
          <a:xfrm>
            <a:off x="4681852" y="2709680"/>
            <a:ext cx="7439025" cy="34090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p:cNvSpPr txBox="1"/>
          <p:nvPr/>
        </p:nvSpPr>
        <p:spPr>
          <a:xfrm>
            <a:off x="6928931" y="3131535"/>
            <a:ext cx="2304990" cy="369332"/>
          </a:xfrm>
          <a:prstGeom prst="rect">
            <a:avLst/>
          </a:prstGeom>
          <a:noFill/>
        </p:spPr>
        <p:txBody>
          <a:bodyPr wrap="none" rtlCol="0">
            <a:spAutoFit/>
          </a:bodyPr>
          <a:lstStyle/>
          <a:p>
            <a:pPr marL="285750" indent="-285750">
              <a:buFont typeface="Arial" panose="020B0604020202020204" pitchFamily="34" charset="0"/>
              <a:buChar char="•"/>
            </a:pPr>
            <a:r>
              <a:rPr lang="en-IN" b="1" dirty="0">
                <a:ln w="9525">
                  <a:solidFill>
                    <a:schemeClr val="bg1"/>
                  </a:solidFill>
                  <a:prstDash val="solid"/>
                </a:ln>
                <a:effectLst>
                  <a:outerShdw blurRad="12700" dist="38100" dir="2700000" algn="tl" rotWithShape="0">
                    <a:schemeClr val="bg1">
                      <a:lumMod val="50000"/>
                    </a:schemeClr>
                  </a:outerShdw>
                </a:effectLst>
              </a:rPr>
              <a:t>Reviewing the data</a:t>
            </a:r>
          </a:p>
        </p:txBody>
      </p:sp>
      <p:pic>
        <p:nvPicPr>
          <p:cNvPr id="9" name="Picture 8"/>
          <p:cNvPicPr>
            <a:picLocks noChangeAspect="1"/>
          </p:cNvPicPr>
          <p:nvPr/>
        </p:nvPicPr>
        <p:blipFill>
          <a:blip r:embed="rId4"/>
          <a:stretch>
            <a:fillRect/>
          </a:stretch>
        </p:blipFill>
        <p:spPr>
          <a:xfrm>
            <a:off x="6319803" y="3500868"/>
            <a:ext cx="4163122" cy="316756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580934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614" y="501232"/>
            <a:ext cx="10515600" cy="749997"/>
          </a:xfrm>
        </p:spPr>
        <p:txBody>
          <a:bodyPr/>
          <a:lstStyle/>
          <a:p>
            <a:pPr marL="342900" indent="-342900">
              <a:buFont typeface="Arial" panose="020B0604020202020204" pitchFamily="34" charset="0"/>
              <a:buChar char="•"/>
            </a:pPr>
            <a:r>
              <a:rPr lang="en-IN" sz="2400" b="1" dirty="0">
                <a:ln w="9525">
                  <a:solidFill>
                    <a:schemeClr val="bg1"/>
                  </a:solidFill>
                  <a:prstDash val="solid"/>
                </a:ln>
                <a:effectLst>
                  <a:outerShdw blurRad="12700" dist="38100" dir="2700000" algn="tl" rotWithShape="0">
                    <a:schemeClr val="bg1">
                      <a:lumMod val="50000"/>
                    </a:schemeClr>
                  </a:outerShdw>
                </a:effectLst>
              </a:rPr>
              <a:t>Testing the positive  sample</a:t>
            </a:r>
          </a:p>
        </p:txBody>
      </p:sp>
      <p:pic>
        <p:nvPicPr>
          <p:cNvPr id="4" name="Picture 3"/>
          <p:cNvPicPr>
            <a:picLocks noChangeAspect="1"/>
          </p:cNvPicPr>
          <p:nvPr/>
        </p:nvPicPr>
        <p:blipFill>
          <a:blip r:embed="rId2"/>
          <a:stretch>
            <a:fillRect/>
          </a:stretch>
        </p:blipFill>
        <p:spPr>
          <a:xfrm>
            <a:off x="509239" y="1251229"/>
            <a:ext cx="4572000" cy="104496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p:cNvSpPr txBox="1"/>
          <p:nvPr/>
        </p:nvSpPr>
        <p:spPr>
          <a:xfrm>
            <a:off x="655134" y="2531595"/>
            <a:ext cx="4079488" cy="461665"/>
          </a:xfrm>
          <a:prstGeom prst="rect">
            <a:avLst/>
          </a:prstGeom>
          <a:noFill/>
        </p:spPr>
        <p:txBody>
          <a:bodyPr wrap="square" rtlCol="0">
            <a:spAutoFit/>
          </a:bodyPr>
          <a:lstStyle/>
          <a:p>
            <a:pPr marL="342900" indent="-342900">
              <a:buFont typeface="Arial" panose="020B0604020202020204" pitchFamily="34" charset="0"/>
              <a:buChar char="•"/>
            </a:pPr>
            <a:r>
              <a:rPr lang="en-IN" sz="2400" b="1" dirty="0">
                <a:ln w="9525">
                  <a:solidFill>
                    <a:schemeClr val="bg1"/>
                  </a:solidFill>
                  <a:prstDash val="solid"/>
                </a:ln>
                <a:effectLst>
                  <a:outerShdw blurRad="12700" dist="38100" dir="2700000" algn="tl" rotWithShape="0">
                    <a:schemeClr val="bg1">
                      <a:lumMod val="50000"/>
                    </a:schemeClr>
                  </a:outerShdw>
                </a:effectLst>
              </a:rPr>
              <a:t>Testing the negative sample</a:t>
            </a:r>
          </a:p>
        </p:txBody>
      </p:sp>
      <p:pic>
        <p:nvPicPr>
          <p:cNvPr id="6" name="Picture 5"/>
          <p:cNvPicPr>
            <a:picLocks noChangeAspect="1"/>
          </p:cNvPicPr>
          <p:nvPr/>
        </p:nvPicPr>
        <p:blipFill>
          <a:blip r:embed="rId3"/>
          <a:stretch>
            <a:fillRect/>
          </a:stretch>
        </p:blipFill>
        <p:spPr>
          <a:xfrm>
            <a:off x="461614" y="3105748"/>
            <a:ext cx="4667250" cy="109282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p:cNvSpPr txBox="1"/>
          <p:nvPr/>
        </p:nvSpPr>
        <p:spPr>
          <a:xfrm>
            <a:off x="655134" y="4772721"/>
            <a:ext cx="4128887" cy="1200329"/>
          </a:xfrm>
          <a:prstGeom prst="rect">
            <a:avLst/>
          </a:prstGeom>
          <a:noFill/>
        </p:spPr>
        <p:txBody>
          <a:bodyPr wrap="none" rtlCol="0">
            <a:spAutoFit/>
          </a:bodyPr>
          <a:lstStyle/>
          <a:p>
            <a:pPr marL="285750" indent="-285750">
              <a:buFont typeface="Wingdings" panose="05000000000000000000" pitchFamily="2" charset="2"/>
              <a:buChar char="v"/>
            </a:pPr>
            <a:r>
              <a:rPr lang="en-IN" dirty="0"/>
              <a:t> </a:t>
            </a: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After testing two random samples,</a:t>
            </a:r>
          </a:p>
          <a:p>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       negative sample review is incorrectly </a:t>
            </a:r>
          </a:p>
          <a:p>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       tagged as positive.</a:t>
            </a:r>
          </a:p>
          <a:p>
            <a:endPar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endParaRPr>
          </a:p>
        </p:txBody>
      </p:sp>
      <p:sp>
        <p:nvSpPr>
          <p:cNvPr id="8" name="TextBox 7"/>
          <p:cNvSpPr txBox="1"/>
          <p:nvPr/>
        </p:nvSpPr>
        <p:spPr>
          <a:xfrm>
            <a:off x="5128864" y="160449"/>
            <a:ext cx="7063136" cy="523220"/>
          </a:xfrm>
          <a:prstGeom prst="rect">
            <a:avLst/>
          </a:prstGeom>
          <a:noFill/>
        </p:spPr>
        <p:txBody>
          <a:bodyPr wrap="square" rtlCol="0">
            <a:spAutoFit/>
          </a:bodyPr>
          <a:lstStyle/>
          <a:p>
            <a:pPr marL="457200" indent="-457200">
              <a:buFont typeface="Arial" panose="020B0604020202020204" pitchFamily="34" charset="0"/>
              <a:buChar char="•"/>
            </a:pPr>
            <a:r>
              <a:rPr lang="en-IN" sz="2800" b="1" dirty="0">
                <a:ln w="9525">
                  <a:solidFill>
                    <a:schemeClr val="bg1"/>
                  </a:solidFill>
                  <a:prstDash val="solid"/>
                </a:ln>
                <a:effectLst>
                  <a:outerShdw blurRad="12700" dist="38100" dir="2700000" algn="tl" rotWithShape="0">
                    <a:schemeClr val="bg1">
                      <a:lumMod val="50000"/>
                    </a:schemeClr>
                  </a:outerShdw>
                </a:effectLst>
              </a:rPr>
              <a:t>Visualizing the Vader Sentiment Analysis</a:t>
            </a:r>
          </a:p>
        </p:txBody>
      </p:sp>
      <p:pic>
        <p:nvPicPr>
          <p:cNvPr id="9" name="Picture 8"/>
          <p:cNvPicPr>
            <a:picLocks noChangeAspect="1"/>
          </p:cNvPicPr>
          <p:nvPr/>
        </p:nvPicPr>
        <p:blipFill>
          <a:blip r:embed="rId4"/>
          <a:stretch>
            <a:fillRect/>
          </a:stretch>
        </p:blipFill>
        <p:spPr>
          <a:xfrm>
            <a:off x="5764832" y="777071"/>
            <a:ext cx="5791200" cy="441007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extBox 9"/>
          <p:cNvSpPr txBox="1"/>
          <p:nvPr/>
        </p:nvSpPr>
        <p:spPr>
          <a:xfrm>
            <a:off x="6200078" y="5372885"/>
            <a:ext cx="5496954" cy="923330"/>
          </a:xfrm>
          <a:prstGeom prst="rect">
            <a:avLst/>
          </a:prstGeom>
          <a:noFill/>
        </p:spPr>
        <p:txBody>
          <a:bodyPr wrap="none" rtlCol="0">
            <a:spAutoFit/>
          </a:bodyPr>
          <a:lstStyle/>
          <a:p>
            <a:pPr marL="285750" indent="-285750">
              <a:buFont typeface="Wingdings" panose="05000000000000000000" pitchFamily="2" charset="2"/>
              <a:buChar char="v"/>
            </a:pP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As we can see, from above sentiment analysis visual </a:t>
            </a:r>
          </a:p>
          <a:p>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      almost 95% reviews are tagged as "Positive" </a:t>
            </a:r>
          </a:p>
          <a:p>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      using NLTK's VADER approach</a:t>
            </a:r>
          </a:p>
        </p:txBody>
      </p:sp>
    </p:spTree>
    <p:extLst>
      <p:ext uri="{BB962C8B-B14F-4D97-AF65-F5344CB8AC3E}">
        <p14:creationId xmlns:p14="http://schemas.microsoft.com/office/powerpoint/2010/main" val="2105636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4025" y="1669508"/>
            <a:ext cx="10515600" cy="4351338"/>
          </a:xfrm>
        </p:spPr>
        <p:txBody>
          <a:bodyPr>
            <a:normAutofit/>
          </a:bodyPr>
          <a:lstStyle/>
          <a:p>
            <a:r>
              <a:rPr lang="en-IN" sz="1600" dirty="0"/>
              <a:t>Whenever we are looking for hotels for vacation or travel, we always prefer a hotel known for its services. The best way to find out whether a hotel is right for you or not is to find out what people are saying about the hotel who have stayed there before. Now it is very difficult to read the experience of each person who has given their opinion on the services of the hotel. This is where the task of sentiment analysis comes in. Well, every industry is now adopting sentiment analysis to assess its reputation in the online market. The hospitality industry is following the same path with hotel reviews sentiment analysis.</a:t>
            </a:r>
          </a:p>
        </p:txBody>
      </p:sp>
      <p:sp>
        <p:nvSpPr>
          <p:cNvPr id="5" name="Rectangle 4"/>
          <p:cNvSpPr/>
          <p:nvPr/>
        </p:nvSpPr>
        <p:spPr>
          <a:xfrm>
            <a:off x="604025" y="302193"/>
            <a:ext cx="10317569" cy="923330"/>
          </a:xfrm>
          <a:prstGeom prst="rect">
            <a:avLst/>
          </a:prstGeom>
          <a:noFill/>
        </p:spPr>
        <p:txBody>
          <a:bodyPr wrap="none" lIns="91440" tIns="45720" rIns="91440" bIns="45720">
            <a:spAutoFit/>
          </a:bodyPr>
          <a:lstStyle/>
          <a:p>
            <a:pPr algn="ctr"/>
            <a:r>
              <a:rPr lang="en-IN" sz="5400" b="1" cap="none" spc="0"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Arial Black" panose="020B0A04020102020204" pitchFamily="34" charset="0"/>
              </a:rPr>
              <a:t>Hotel Rating Classification</a:t>
            </a:r>
            <a:endParaRPr lang="en-IN" sz="5400" b="1" cap="none" spc="0" dirty="0">
              <a:ln w="9525">
                <a:solidFill>
                  <a:schemeClr val="bg1"/>
                </a:solidFill>
                <a:prstDash val="solid"/>
              </a:ln>
              <a:solidFill>
                <a:srgbClr val="FFC000"/>
              </a:solidFill>
              <a:effectLst>
                <a:outerShdw blurRad="12700" dist="38100" dir="2700000" algn="tl" rotWithShape="0">
                  <a:schemeClr val="bg1">
                    <a:lumMod val="50000"/>
                  </a:schemeClr>
                </a:outerShdw>
              </a:effectLst>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5714" y="3690101"/>
            <a:ext cx="3771041" cy="183204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778751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12" y="62331"/>
            <a:ext cx="8463776" cy="1159727"/>
          </a:xfrm>
        </p:spPr>
        <p:txBody>
          <a:bodyPr>
            <a:normAutofit fontScale="90000"/>
          </a:bodyPr>
          <a:lstStyle/>
          <a:p>
            <a:pPr marL="571500" indent="-571500">
              <a:buFont typeface="Wingdings" panose="05000000000000000000" pitchFamily="2" charset="2"/>
              <a:buChar char="Ø"/>
            </a:pPr>
            <a:r>
              <a:rPr lang="en-IN" sz="4900" b="1" dirty="0" err="1">
                <a:ln w="9525">
                  <a:solidFill>
                    <a:schemeClr val="bg1"/>
                  </a:solidFill>
                  <a:prstDash val="solid"/>
                </a:ln>
                <a:solidFill>
                  <a:srgbClr val="FFC000"/>
                </a:solidFill>
                <a:effectLst>
                  <a:outerShdw blurRad="12700" dist="38100" dir="2700000" algn="tl" rotWithShape="0">
                    <a:schemeClr val="bg1">
                      <a:lumMod val="50000"/>
                    </a:schemeClr>
                  </a:outerShdw>
                </a:effectLst>
              </a:rPr>
              <a:t>TextBlob</a:t>
            </a:r>
            <a:br>
              <a:rPr lang="en-IN" b="1" dirty="0"/>
            </a:br>
            <a:endParaRPr lang="en-IN" b="1" dirty="0">
              <a:ln w="9525">
                <a:solidFill>
                  <a:schemeClr val="bg1"/>
                </a:solidFill>
                <a:prstDash val="solid"/>
              </a:ln>
              <a:effectLst>
                <a:outerShdw blurRad="12700" dist="38100" dir="2700000" algn="tl" rotWithShape="0">
                  <a:schemeClr val="bg1">
                    <a:lumMod val="50000"/>
                  </a:schemeClr>
                </a:outerShdw>
              </a:effectLst>
            </a:endParaRPr>
          </a:p>
        </p:txBody>
      </p:sp>
      <p:sp>
        <p:nvSpPr>
          <p:cNvPr id="4" name="TextBox 3"/>
          <p:cNvSpPr txBox="1"/>
          <p:nvPr/>
        </p:nvSpPr>
        <p:spPr>
          <a:xfrm>
            <a:off x="111512" y="758283"/>
            <a:ext cx="3746809" cy="59093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IN" b="1" dirty="0" err="1">
                <a:ln w="9525">
                  <a:solidFill>
                    <a:schemeClr val="bg1"/>
                  </a:solidFill>
                  <a:prstDash val="solid"/>
                </a:ln>
                <a:effectLst>
                  <a:outerShdw blurRad="12700" dist="38100" dir="2700000" algn="tl" rotWithShape="0">
                    <a:schemeClr val="bg1">
                      <a:lumMod val="50000"/>
                    </a:schemeClr>
                  </a:outerShdw>
                </a:effectLst>
              </a:rPr>
              <a:t>TextBlob</a:t>
            </a:r>
            <a:r>
              <a:rPr lang="en-IN" b="1" dirty="0">
                <a:ln w="9525">
                  <a:solidFill>
                    <a:schemeClr val="bg1"/>
                  </a:solidFill>
                  <a:prstDash val="solid"/>
                </a:ln>
                <a:effectLst>
                  <a:outerShdw blurRad="12700" dist="38100" dir="2700000" algn="tl" rotWithShape="0">
                    <a:schemeClr val="bg1">
                      <a:lumMod val="50000"/>
                    </a:schemeClr>
                  </a:outerShdw>
                </a:effectLst>
              </a:rPr>
              <a:t> is built on top of NLTK and</a:t>
            </a:r>
          </a:p>
          <a:p>
            <a:r>
              <a:rPr lang="en-IN" b="1" dirty="0">
                <a:ln w="9525">
                  <a:solidFill>
                    <a:schemeClr val="bg1"/>
                  </a:solidFill>
                  <a:prstDash val="solid"/>
                </a:ln>
                <a:effectLst>
                  <a:outerShdw blurRad="12700" dist="38100" dir="2700000" algn="tl" rotWithShape="0">
                    <a:schemeClr val="bg1">
                      <a:lumMod val="50000"/>
                    </a:schemeClr>
                  </a:outerShdw>
                </a:effectLst>
              </a:rPr>
              <a:t> also it is very easy to use and can </a:t>
            </a:r>
          </a:p>
          <a:p>
            <a:r>
              <a:rPr lang="en-IN" b="1" dirty="0">
                <a:ln w="9525">
                  <a:solidFill>
                    <a:schemeClr val="bg1"/>
                  </a:solidFill>
                  <a:prstDash val="solid"/>
                </a:ln>
                <a:effectLst>
                  <a:outerShdw blurRad="12700" dist="38100" dir="2700000" algn="tl" rotWithShape="0">
                    <a:schemeClr val="bg1">
                      <a:lumMod val="50000"/>
                    </a:schemeClr>
                  </a:outerShdw>
                </a:effectLst>
              </a:rPr>
              <a:t>process the text in a few lines of code.</a:t>
            </a:r>
          </a:p>
          <a:p>
            <a:r>
              <a:rPr lang="en-IN" b="1" dirty="0">
                <a:ln w="9525">
                  <a:solidFill>
                    <a:schemeClr val="bg1"/>
                  </a:solidFill>
                  <a:prstDash val="solid"/>
                </a:ln>
                <a:effectLst>
                  <a:outerShdw blurRad="12700" dist="38100" dir="2700000" algn="tl" rotWithShape="0">
                    <a:schemeClr val="bg1">
                      <a:lumMod val="50000"/>
                    </a:schemeClr>
                  </a:outerShdw>
                </a:effectLst>
              </a:rPr>
              <a:t> </a:t>
            </a:r>
            <a:r>
              <a:rPr lang="en-IN" b="1" dirty="0" err="1">
                <a:ln w="9525">
                  <a:solidFill>
                    <a:schemeClr val="bg1"/>
                  </a:solidFill>
                  <a:prstDash val="solid"/>
                </a:ln>
                <a:effectLst>
                  <a:outerShdw blurRad="12700" dist="38100" dir="2700000" algn="tl" rotWithShape="0">
                    <a:schemeClr val="bg1">
                      <a:lumMod val="50000"/>
                    </a:schemeClr>
                  </a:outerShdw>
                </a:effectLst>
              </a:rPr>
              <a:t>Textblob</a:t>
            </a:r>
            <a:r>
              <a:rPr lang="en-IN" b="1" dirty="0">
                <a:ln w="9525">
                  <a:solidFill>
                    <a:schemeClr val="bg1"/>
                  </a:solidFill>
                  <a:prstDash val="solid"/>
                </a:ln>
                <a:effectLst>
                  <a:outerShdw blurRad="12700" dist="38100" dir="2700000" algn="tl" rotWithShape="0">
                    <a:schemeClr val="bg1">
                      <a:lumMod val="50000"/>
                    </a:schemeClr>
                  </a:outerShdw>
                </a:effectLst>
              </a:rPr>
              <a:t> can be used for complex analysis </a:t>
            </a:r>
          </a:p>
          <a:p>
            <a:r>
              <a:rPr lang="en-IN" b="1" dirty="0">
                <a:ln w="9525">
                  <a:solidFill>
                    <a:schemeClr val="bg1"/>
                  </a:solidFill>
                  <a:prstDash val="solid"/>
                </a:ln>
                <a:effectLst>
                  <a:outerShdw blurRad="12700" dist="38100" dir="2700000" algn="tl" rotWithShape="0">
                    <a:schemeClr val="bg1">
                      <a:lumMod val="50000"/>
                    </a:schemeClr>
                  </a:outerShdw>
                </a:effectLst>
              </a:rPr>
              <a:t>and working with textual data. </a:t>
            </a:r>
          </a:p>
          <a:p>
            <a:r>
              <a:rPr lang="en-IN" b="1" dirty="0">
                <a:ln w="9525">
                  <a:solidFill>
                    <a:schemeClr val="bg1"/>
                  </a:solidFill>
                  <a:prstDash val="solid"/>
                </a:ln>
                <a:effectLst>
                  <a:outerShdw blurRad="12700" dist="38100" dir="2700000" algn="tl" rotWithShape="0">
                    <a:schemeClr val="bg1">
                      <a:lumMod val="50000"/>
                    </a:schemeClr>
                  </a:outerShdw>
                </a:effectLst>
              </a:rPr>
              <a:t>When a sentence is passed into </a:t>
            </a:r>
            <a:r>
              <a:rPr lang="en-IN" b="1" dirty="0" err="1">
                <a:ln w="9525">
                  <a:solidFill>
                    <a:schemeClr val="bg1"/>
                  </a:solidFill>
                  <a:prstDash val="solid"/>
                </a:ln>
                <a:effectLst>
                  <a:outerShdw blurRad="12700" dist="38100" dir="2700000" algn="tl" rotWithShape="0">
                    <a:schemeClr val="bg1">
                      <a:lumMod val="50000"/>
                    </a:schemeClr>
                  </a:outerShdw>
                </a:effectLst>
              </a:rPr>
              <a:t>Textblob</a:t>
            </a:r>
            <a:r>
              <a:rPr lang="en-IN" b="1" dirty="0">
                <a:ln w="9525">
                  <a:solidFill>
                    <a:schemeClr val="bg1"/>
                  </a:solidFill>
                  <a:prstDash val="solid"/>
                </a:ln>
                <a:effectLst>
                  <a:outerShdw blurRad="12700" dist="38100" dir="2700000" algn="tl" rotWithShape="0">
                    <a:schemeClr val="bg1">
                      <a:lumMod val="50000"/>
                    </a:schemeClr>
                  </a:outerShdw>
                </a:effectLst>
              </a:rPr>
              <a:t> </a:t>
            </a:r>
          </a:p>
          <a:p>
            <a:r>
              <a:rPr lang="en-IN" b="1" dirty="0">
                <a:ln w="9525">
                  <a:solidFill>
                    <a:schemeClr val="bg1"/>
                  </a:solidFill>
                  <a:prstDash val="solid"/>
                </a:ln>
                <a:effectLst>
                  <a:outerShdw blurRad="12700" dist="38100" dir="2700000" algn="tl" rotWithShape="0">
                    <a:schemeClr val="bg1">
                      <a:lumMod val="50000"/>
                    </a:schemeClr>
                  </a:outerShdw>
                </a:effectLst>
              </a:rPr>
              <a:t>it gives two outputs, which are polarity and subjectivity.</a:t>
            </a:r>
          </a:p>
          <a:p>
            <a:r>
              <a:rPr lang="en-IN" b="1" dirty="0">
                <a:ln w="9525">
                  <a:solidFill>
                    <a:schemeClr val="bg1"/>
                  </a:solidFill>
                  <a:prstDash val="solid"/>
                </a:ln>
                <a:effectLst>
                  <a:outerShdw blurRad="12700" dist="38100" dir="2700000" algn="tl" rotWithShape="0">
                    <a:schemeClr val="bg1">
                      <a:lumMod val="50000"/>
                    </a:schemeClr>
                  </a:outerShdw>
                </a:effectLst>
              </a:rPr>
              <a:t>Polarity is the output that lies between [-1,1],</a:t>
            </a:r>
          </a:p>
          <a:p>
            <a:r>
              <a:rPr lang="en-IN" b="1" dirty="0">
                <a:ln w="9525">
                  <a:solidFill>
                    <a:schemeClr val="bg1"/>
                  </a:solidFill>
                  <a:prstDash val="solid"/>
                </a:ln>
                <a:effectLst>
                  <a:outerShdw blurRad="12700" dist="38100" dir="2700000" algn="tl" rotWithShape="0">
                    <a:schemeClr val="bg1">
                      <a:lumMod val="50000"/>
                    </a:schemeClr>
                  </a:outerShdw>
                </a:effectLst>
              </a:rPr>
              <a:t> where -1 refers to negative sentiment </a:t>
            </a:r>
          </a:p>
          <a:p>
            <a:r>
              <a:rPr lang="en-IN" b="1" dirty="0">
                <a:ln w="9525">
                  <a:solidFill>
                    <a:schemeClr val="bg1"/>
                  </a:solidFill>
                  <a:prstDash val="solid"/>
                </a:ln>
                <a:effectLst>
                  <a:outerShdw blurRad="12700" dist="38100" dir="2700000" algn="tl" rotWithShape="0">
                    <a:schemeClr val="bg1">
                      <a:lumMod val="50000"/>
                    </a:schemeClr>
                  </a:outerShdw>
                </a:effectLst>
              </a:rPr>
              <a:t>and +1 refers to positive sentiment.</a:t>
            </a:r>
          </a:p>
          <a:p>
            <a:r>
              <a:rPr lang="en-IN" b="1" dirty="0">
                <a:ln w="9525">
                  <a:solidFill>
                    <a:schemeClr val="bg1"/>
                  </a:solidFill>
                  <a:prstDash val="solid"/>
                </a:ln>
                <a:effectLst>
                  <a:outerShdw blurRad="12700" dist="38100" dir="2700000" algn="tl" rotWithShape="0">
                    <a:schemeClr val="bg1">
                      <a:lumMod val="50000"/>
                    </a:schemeClr>
                  </a:outerShdw>
                </a:effectLst>
              </a:rPr>
              <a:t> Subjectivity is the output that lies within [0,1]</a:t>
            </a:r>
          </a:p>
          <a:p>
            <a:r>
              <a:rPr lang="en-IN" b="1" dirty="0">
                <a:ln w="9525">
                  <a:solidFill>
                    <a:schemeClr val="bg1"/>
                  </a:solidFill>
                  <a:prstDash val="solid"/>
                </a:ln>
                <a:effectLst>
                  <a:outerShdw blurRad="12700" dist="38100" dir="2700000" algn="tl" rotWithShape="0">
                    <a:schemeClr val="bg1">
                      <a:lumMod val="50000"/>
                    </a:schemeClr>
                  </a:outerShdw>
                </a:effectLst>
              </a:rPr>
              <a:t> and refers to personal opinions and judgments.</a:t>
            </a:r>
          </a:p>
          <a:p>
            <a:endParaRPr lang="en-IN" b="1" dirty="0">
              <a:ln w="9525">
                <a:solidFill>
                  <a:schemeClr val="bg1"/>
                </a:solidFill>
                <a:prstDash val="solid"/>
              </a:ln>
              <a:effectLst>
                <a:outerShdw blurRad="12700" dist="38100" dir="2700000" algn="tl" rotWithShape="0">
                  <a:schemeClr val="bg1">
                    <a:lumMod val="50000"/>
                  </a:schemeClr>
                </a:outerShdw>
              </a:effectLst>
            </a:endParaRPr>
          </a:p>
        </p:txBody>
      </p:sp>
      <p:sp>
        <p:nvSpPr>
          <p:cNvPr id="5" name="TextBox 4"/>
          <p:cNvSpPr txBox="1"/>
          <p:nvPr/>
        </p:nvSpPr>
        <p:spPr>
          <a:xfrm>
            <a:off x="5486764" y="6575"/>
            <a:ext cx="4103650" cy="466086"/>
          </a:xfrm>
          <a:prstGeom prst="rect">
            <a:avLst/>
          </a:prstGeom>
          <a:noFill/>
        </p:spPr>
        <p:txBody>
          <a:bodyPr wrap="square" rtlCol="0">
            <a:spAutoFit/>
          </a:bodyPr>
          <a:lstStyle/>
          <a:p>
            <a:pPr marL="342900" indent="-342900">
              <a:buFont typeface="Arial" panose="020B0604020202020204" pitchFamily="34" charset="0"/>
              <a:buChar char="•"/>
            </a:pPr>
            <a:r>
              <a:rPr lang="en-IN" sz="2400" b="1" dirty="0">
                <a:ln w="9525">
                  <a:solidFill>
                    <a:schemeClr val="bg1"/>
                  </a:solidFill>
                  <a:prstDash val="solid"/>
                </a:ln>
                <a:effectLst>
                  <a:outerShdw blurRad="12700" dist="38100" dir="2700000" algn="tl" rotWithShape="0">
                    <a:schemeClr val="bg1">
                      <a:lumMod val="50000"/>
                    </a:schemeClr>
                  </a:outerShdw>
                </a:effectLst>
              </a:rPr>
              <a:t>Testing the positive sample</a:t>
            </a:r>
          </a:p>
        </p:txBody>
      </p:sp>
      <p:sp>
        <p:nvSpPr>
          <p:cNvPr id="6" name="TextBox 5"/>
          <p:cNvSpPr txBox="1"/>
          <p:nvPr/>
        </p:nvSpPr>
        <p:spPr>
          <a:xfrm>
            <a:off x="5609062" y="2658124"/>
            <a:ext cx="4074129" cy="738664"/>
          </a:xfrm>
          <a:prstGeom prst="rect">
            <a:avLst/>
          </a:prstGeom>
          <a:noFill/>
        </p:spPr>
        <p:txBody>
          <a:bodyPr wrap="none" rtlCol="0">
            <a:spAutoFit/>
          </a:bodyPr>
          <a:lstStyle/>
          <a:p>
            <a:pPr marL="342900" indent="-342900">
              <a:buFont typeface="Arial" panose="020B0604020202020204" pitchFamily="34" charset="0"/>
              <a:buChar char="•"/>
            </a:pPr>
            <a:r>
              <a:rPr lang="en-IN" sz="2400" b="1" dirty="0">
                <a:ln w="9525">
                  <a:solidFill>
                    <a:schemeClr val="bg1"/>
                  </a:solidFill>
                  <a:prstDash val="solid"/>
                </a:ln>
                <a:effectLst>
                  <a:outerShdw blurRad="12700" dist="38100" dir="2700000" algn="tl" rotWithShape="0">
                    <a:schemeClr val="bg1">
                      <a:lumMod val="50000"/>
                    </a:schemeClr>
                  </a:outerShdw>
                </a:effectLst>
              </a:rPr>
              <a:t>Testing the negative sample</a:t>
            </a:r>
          </a:p>
          <a:p>
            <a:endParaRPr lang="en-IN" dirty="0"/>
          </a:p>
        </p:txBody>
      </p:sp>
      <p:pic>
        <p:nvPicPr>
          <p:cNvPr id="7" name="Picture 6"/>
          <p:cNvPicPr>
            <a:picLocks noChangeAspect="1"/>
          </p:cNvPicPr>
          <p:nvPr/>
        </p:nvPicPr>
        <p:blipFill>
          <a:blip r:embed="rId2"/>
          <a:stretch>
            <a:fillRect/>
          </a:stretch>
        </p:blipFill>
        <p:spPr>
          <a:xfrm>
            <a:off x="4194950" y="758283"/>
            <a:ext cx="7600950" cy="14337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p:cNvPicPr>
            <a:picLocks noChangeAspect="1"/>
          </p:cNvPicPr>
          <p:nvPr/>
        </p:nvPicPr>
        <p:blipFill>
          <a:blip r:embed="rId3"/>
          <a:stretch>
            <a:fillRect/>
          </a:stretch>
        </p:blipFill>
        <p:spPr>
          <a:xfrm>
            <a:off x="4194950" y="3260760"/>
            <a:ext cx="7715250" cy="239818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03246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5890"/>
            <a:ext cx="10515600" cy="1325563"/>
          </a:xfrm>
        </p:spPr>
        <p:txBody>
          <a:bodyPr>
            <a:normAutofit/>
          </a:bodyPr>
          <a:lstStyle/>
          <a:p>
            <a:pPr marL="571500" indent="-571500">
              <a:buFont typeface="Arial" panose="020B0604020202020204" pitchFamily="34" charset="0"/>
              <a:buChar char="•"/>
            </a:pPr>
            <a:r>
              <a:rPr lang="en-IN" sz="3200" b="1" dirty="0">
                <a:ln w="9525">
                  <a:solidFill>
                    <a:schemeClr val="bg1"/>
                  </a:solidFill>
                  <a:prstDash val="solid"/>
                </a:ln>
                <a:effectLst>
                  <a:outerShdw blurRad="12700" dist="38100" dir="2700000" algn="tl" rotWithShape="0">
                    <a:schemeClr val="bg1">
                      <a:lumMod val="50000"/>
                    </a:schemeClr>
                  </a:outerShdw>
                </a:effectLst>
              </a:rPr>
              <a:t>Visualizing the </a:t>
            </a:r>
            <a:r>
              <a:rPr lang="en-IN" sz="3200" b="1" dirty="0" err="1">
                <a:ln w="9525">
                  <a:solidFill>
                    <a:schemeClr val="bg1"/>
                  </a:solidFill>
                  <a:prstDash val="solid"/>
                </a:ln>
                <a:effectLst>
                  <a:outerShdw blurRad="12700" dist="38100" dir="2700000" algn="tl" rotWithShape="0">
                    <a:schemeClr val="bg1">
                      <a:lumMod val="50000"/>
                    </a:schemeClr>
                  </a:outerShdw>
                </a:effectLst>
              </a:rPr>
              <a:t>TextBlob</a:t>
            </a:r>
            <a:r>
              <a:rPr lang="en-IN" sz="3200" b="1" dirty="0">
                <a:ln w="9525">
                  <a:solidFill>
                    <a:schemeClr val="bg1"/>
                  </a:solidFill>
                  <a:prstDash val="solid"/>
                </a:ln>
                <a:effectLst>
                  <a:outerShdw blurRad="12700" dist="38100" dir="2700000" algn="tl" rotWithShape="0">
                    <a:schemeClr val="bg1">
                      <a:lumMod val="50000"/>
                    </a:schemeClr>
                  </a:outerShdw>
                </a:effectLst>
              </a:rPr>
              <a:t> Sentiment Analysis</a:t>
            </a:r>
          </a:p>
        </p:txBody>
      </p:sp>
      <p:pic>
        <p:nvPicPr>
          <p:cNvPr id="3" name="Picture 2"/>
          <p:cNvPicPr>
            <a:picLocks noChangeAspect="1"/>
          </p:cNvPicPr>
          <p:nvPr/>
        </p:nvPicPr>
        <p:blipFill>
          <a:blip r:embed="rId2"/>
          <a:stretch>
            <a:fillRect/>
          </a:stretch>
        </p:blipFill>
        <p:spPr>
          <a:xfrm>
            <a:off x="2970289" y="867355"/>
            <a:ext cx="5381625" cy="45434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p:cNvSpPr txBox="1"/>
          <p:nvPr/>
        </p:nvSpPr>
        <p:spPr>
          <a:xfrm>
            <a:off x="135467" y="5787483"/>
            <a:ext cx="14910794" cy="584775"/>
          </a:xfrm>
          <a:prstGeom prst="rect">
            <a:avLst/>
          </a:prstGeom>
          <a:noFill/>
        </p:spPr>
        <p:txBody>
          <a:bodyPr wrap="square" rtlCol="0">
            <a:spAutoFit/>
          </a:bodyPr>
          <a:lstStyle/>
          <a:p>
            <a:pPr marL="285750" indent="-285750">
              <a:buFont typeface="Wingdings" panose="05000000000000000000" pitchFamily="2" charset="2"/>
              <a:buChar char="v"/>
            </a:pPr>
            <a:r>
              <a:rPr lang="en-IN" sz="1600" b="1" dirty="0">
                <a:ln w="9525">
                  <a:solidFill>
                    <a:schemeClr val="bg1"/>
                  </a:solidFill>
                  <a:prstDash val="solid"/>
                </a:ln>
                <a:solidFill>
                  <a:schemeClr val="accent1">
                    <a:lumMod val="75000"/>
                  </a:schemeClr>
                </a:solidFill>
                <a:effectLst>
                  <a:outerShdw blurRad="12700" dist="38100" dir="2700000" algn="tl" rotWithShape="0">
                    <a:schemeClr val="bg1">
                      <a:lumMod val="50000"/>
                    </a:schemeClr>
                  </a:outerShdw>
                </a:effectLst>
                <a:latin typeface="Bodoni MT" panose="02070603080606020203" pitchFamily="18" charset="0"/>
              </a:rPr>
              <a:t>Negative reviews polarity scores is not negative but positively low scored. Hence, it is difficult to interpret the positive &amp; negative reviews.</a:t>
            </a:r>
          </a:p>
          <a:p>
            <a:pPr marL="285750" indent="-285750">
              <a:buFont typeface="Wingdings" panose="05000000000000000000" pitchFamily="2" charset="2"/>
              <a:buChar char="v"/>
            </a:pPr>
            <a:r>
              <a:rPr lang="en-IN" sz="1600" b="1" dirty="0">
                <a:ln w="9525">
                  <a:solidFill>
                    <a:schemeClr val="bg1"/>
                  </a:solidFill>
                  <a:prstDash val="solid"/>
                </a:ln>
                <a:solidFill>
                  <a:schemeClr val="accent1">
                    <a:lumMod val="75000"/>
                  </a:schemeClr>
                </a:solidFill>
                <a:effectLst>
                  <a:outerShdw blurRad="12700" dist="38100" dir="2700000" algn="tl" rotWithShape="0">
                    <a:schemeClr val="bg1">
                      <a:lumMod val="50000"/>
                    </a:schemeClr>
                  </a:outerShdw>
                </a:effectLst>
                <a:latin typeface="Bodoni MT" panose="02070603080606020203" pitchFamily="18" charset="0"/>
              </a:rPr>
              <a:t>After testing two random samples, negative sample review is incorrectly tagged as positive using Text Blob.</a:t>
            </a:r>
          </a:p>
        </p:txBody>
      </p:sp>
    </p:spTree>
    <p:extLst>
      <p:ext uri="{BB962C8B-B14F-4D97-AF65-F5344CB8AC3E}">
        <p14:creationId xmlns:p14="http://schemas.microsoft.com/office/powerpoint/2010/main" val="1127736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pPr marL="571500" indent="-571500">
              <a:buFont typeface="Wingdings" panose="05000000000000000000" pitchFamily="2" charset="2"/>
              <a:buChar char="Ø"/>
            </a:pPr>
            <a:r>
              <a:rPr lang="en-IN" b="1" dirty="0" err="1">
                <a:ln w="9525">
                  <a:solidFill>
                    <a:schemeClr val="bg1"/>
                  </a:solidFill>
                  <a:prstDash val="solid"/>
                </a:ln>
                <a:solidFill>
                  <a:srgbClr val="FFC000"/>
                </a:solidFill>
                <a:effectLst>
                  <a:outerShdw blurRad="12700" dist="38100" dir="2700000" algn="tl" rotWithShape="0">
                    <a:schemeClr val="bg1">
                      <a:lumMod val="50000"/>
                    </a:schemeClr>
                  </a:outerShdw>
                </a:effectLst>
              </a:rPr>
              <a:t>Afinn</a:t>
            </a: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 Sentiment Analysis</a:t>
            </a:r>
            <a:br>
              <a:rPr lang="en-IN" b="1" dirty="0"/>
            </a:br>
            <a:endParaRPr lang="en-IN" dirty="0"/>
          </a:p>
        </p:txBody>
      </p:sp>
      <p:sp>
        <p:nvSpPr>
          <p:cNvPr id="3" name="TextBox 2"/>
          <p:cNvSpPr txBox="1"/>
          <p:nvPr/>
        </p:nvSpPr>
        <p:spPr>
          <a:xfrm>
            <a:off x="0" y="632178"/>
            <a:ext cx="18273519" cy="1477328"/>
          </a:xfrm>
          <a:prstGeom prst="rect">
            <a:avLst/>
          </a:prstGeom>
          <a:noFill/>
        </p:spPr>
        <p:txBody>
          <a:bodyPr wrap="square" rtlCol="0">
            <a:spAutoFit/>
          </a:bodyPr>
          <a:lstStyle/>
          <a:p>
            <a:pPr marL="285750" indent="-285750">
              <a:buFont typeface="Arial" panose="020B0604020202020204" pitchFamily="34" charset="0"/>
              <a:buChar char="•"/>
            </a:pPr>
            <a:r>
              <a:rPr lang="en-IN" b="1" dirty="0" err="1">
                <a:ln w="9525">
                  <a:solidFill>
                    <a:schemeClr val="bg1"/>
                  </a:solidFill>
                  <a:prstDash val="solid"/>
                </a:ln>
                <a:effectLst>
                  <a:outerShdw blurRad="12700" dist="38100" dir="2700000" algn="tl" rotWithShape="0">
                    <a:schemeClr val="bg1">
                      <a:lumMod val="50000"/>
                    </a:schemeClr>
                  </a:outerShdw>
                </a:effectLst>
              </a:rPr>
              <a:t>Afinn</a:t>
            </a:r>
            <a:r>
              <a:rPr lang="en-IN" b="1" dirty="0">
                <a:ln w="9525">
                  <a:solidFill>
                    <a:schemeClr val="bg1"/>
                  </a:solidFill>
                  <a:prstDash val="solid"/>
                </a:ln>
                <a:effectLst>
                  <a:outerShdw blurRad="12700" dist="38100" dir="2700000" algn="tl" rotWithShape="0">
                    <a:schemeClr val="bg1">
                      <a:lumMod val="50000"/>
                    </a:schemeClr>
                  </a:outerShdw>
                </a:effectLst>
              </a:rPr>
              <a:t> is the simplest yet popular lexicons used for sentiment analysis developed by Finn </a:t>
            </a:r>
            <a:r>
              <a:rPr lang="en-IN" b="1" dirty="0" err="1">
                <a:ln w="9525">
                  <a:solidFill>
                    <a:schemeClr val="bg1"/>
                  </a:solidFill>
                  <a:prstDash val="solid"/>
                </a:ln>
                <a:effectLst>
                  <a:outerShdw blurRad="12700" dist="38100" dir="2700000" algn="tl" rotWithShape="0">
                    <a:schemeClr val="bg1">
                      <a:lumMod val="50000"/>
                    </a:schemeClr>
                  </a:outerShdw>
                </a:effectLst>
              </a:rPr>
              <a:t>Årup</a:t>
            </a:r>
            <a:r>
              <a:rPr lang="en-IN" b="1" dirty="0">
                <a:ln w="9525">
                  <a:solidFill>
                    <a:schemeClr val="bg1"/>
                  </a:solidFill>
                  <a:prstDash val="solid"/>
                </a:ln>
                <a:effectLst>
                  <a:outerShdw blurRad="12700" dist="38100" dir="2700000" algn="tl" rotWithShape="0">
                    <a:schemeClr val="bg1">
                      <a:lumMod val="50000"/>
                    </a:schemeClr>
                  </a:outerShdw>
                </a:effectLst>
              </a:rPr>
              <a:t> Nielsen. It contains 3300+</a:t>
            </a:r>
          </a:p>
          <a:p>
            <a:r>
              <a:rPr lang="en-IN" b="1" dirty="0">
                <a:ln w="9525">
                  <a:solidFill>
                    <a:schemeClr val="bg1"/>
                  </a:solidFill>
                  <a:prstDash val="solid"/>
                </a:ln>
                <a:effectLst>
                  <a:outerShdw blurRad="12700" dist="38100" dir="2700000" algn="tl" rotWithShape="0">
                    <a:schemeClr val="bg1">
                      <a:lumMod val="50000"/>
                    </a:schemeClr>
                  </a:outerShdw>
                </a:effectLst>
              </a:rPr>
              <a:t>      words with a polarity score associated with each word.</a:t>
            </a:r>
          </a:p>
          <a:p>
            <a:pPr marL="285750" indent="-285750">
              <a:buFont typeface="Arial" panose="020B0604020202020204" pitchFamily="34" charset="0"/>
              <a:buChar char="•"/>
            </a:pPr>
            <a:r>
              <a:rPr lang="en-IN" b="1" dirty="0" err="1">
                <a:ln w="9525">
                  <a:solidFill>
                    <a:schemeClr val="bg1"/>
                  </a:solidFill>
                  <a:prstDash val="solid"/>
                </a:ln>
                <a:effectLst>
                  <a:outerShdw blurRad="12700" dist="38100" dir="2700000" algn="tl" rotWithShape="0">
                    <a:schemeClr val="bg1">
                      <a:lumMod val="50000"/>
                    </a:schemeClr>
                  </a:outerShdw>
                </a:effectLst>
              </a:rPr>
              <a:t>Afinn</a:t>
            </a:r>
            <a:r>
              <a:rPr lang="en-IN" b="1" dirty="0">
                <a:ln w="9525">
                  <a:solidFill>
                    <a:schemeClr val="bg1"/>
                  </a:solidFill>
                  <a:prstDash val="solid"/>
                </a:ln>
                <a:effectLst>
                  <a:outerShdw blurRad="12700" dist="38100" dir="2700000" algn="tl" rotWithShape="0">
                    <a:schemeClr val="bg1">
                      <a:lumMod val="50000"/>
                    </a:schemeClr>
                  </a:outerShdw>
                </a:effectLst>
              </a:rPr>
              <a:t> is a list of words rated for valence with an integer between minus five (negative) and plus five (positive). </a:t>
            </a:r>
          </a:p>
          <a:p>
            <a:r>
              <a:rPr lang="en-IN" b="1" dirty="0">
                <a:ln w="9525">
                  <a:solidFill>
                    <a:schemeClr val="bg1"/>
                  </a:solidFill>
                  <a:prstDash val="solid"/>
                </a:ln>
                <a:effectLst>
                  <a:outerShdw blurRad="12700" dist="38100" dir="2700000" algn="tl" rotWithShape="0">
                    <a:schemeClr val="bg1">
                      <a:lumMod val="50000"/>
                    </a:schemeClr>
                  </a:outerShdw>
                </a:effectLst>
              </a:rPr>
              <a:t>     The comparative score is simply: sum of each token / number of tokens.</a:t>
            </a:r>
            <a:endParaRPr lang="en-IN" dirty="0"/>
          </a:p>
          <a:p>
            <a:endParaRPr lang="en-IN" dirty="0"/>
          </a:p>
        </p:txBody>
      </p:sp>
      <p:pic>
        <p:nvPicPr>
          <p:cNvPr id="6" name="Picture 5"/>
          <p:cNvPicPr>
            <a:picLocks noChangeAspect="1"/>
          </p:cNvPicPr>
          <p:nvPr/>
        </p:nvPicPr>
        <p:blipFill>
          <a:blip r:embed="rId2"/>
          <a:stretch>
            <a:fillRect/>
          </a:stretch>
        </p:blipFill>
        <p:spPr>
          <a:xfrm>
            <a:off x="90310" y="1957741"/>
            <a:ext cx="3634303" cy="28033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p:cNvPicPr>
            <a:picLocks noChangeAspect="1"/>
          </p:cNvPicPr>
          <p:nvPr/>
        </p:nvPicPr>
        <p:blipFill>
          <a:blip r:embed="rId3"/>
          <a:stretch>
            <a:fillRect/>
          </a:stretch>
        </p:blipFill>
        <p:spPr>
          <a:xfrm>
            <a:off x="3814923" y="1957741"/>
            <a:ext cx="3657967" cy="28033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p:cNvPicPr>
            <a:picLocks noChangeAspect="1"/>
          </p:cNvPicPr>
          <p:nvPr/>
        </p:nvPicPr>
        <p:blipFill>
          <a:blip r:embed="rId4"/>
          <a:stretch>
            <a:fillRect/>
          </a:stretch>
        </p:blipFill>
        <p:spPr>
          <a:xfrm>
            <a:off x="7472891" y="1716415"/>
            <a:ext cx="4651727" cy="377419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TextBox 8"/>
          <p:cNvSpPr txBox="1"/>
          <p:nvPr/>
        </p:nvSpPr>
        <p:spPr>
          <a:xfrm>
            <a:off x="90311" y="5490609"/>
            <a:ext cx="12637041" cy="1200329"/>
          </a:xfrm>
          <a:prstGeom prst="rect">
            <a:avLst/>
          </a:prstGeom>
          <a:noFill/>
        </p:spPr>
        <p:txBody>
          <a:bodyPr wrap="square" rtlCol="0">
            <a:spAutoFit/>
          </a:bodyPr>
          <a:lstStyle/>
          <a:p>
            <a:pPr marL="285750" indent="-285750">
              <a:buFont typeface="Wingdings" panose="05000000000000000000" pitchFamily="2" charset="2"/>
              <a:buChar char="v"/>
            </a:pP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As we can see from above, top rated reviews min </a:t>
            </a:r>
            <a:r>
              <a:rPr lang="en-IN" b="1" dirty="0" err="1">
                <a:ln w="9525">
                  <a:solidFill>
                    <a:schemeClr val="bg1"/>
                  </a:solidFill>
                  <a:prstDash val="solid"/>
                </a:ln>
                <a:solidFill>
                  <a:srgbClr val="FFC000"/>
                </a:solidFill>
                <a:effectLst>
                  <a:outerShdw blurRad="12700" dist="38100" dir="2700000" algn="tl" rotWithShape="0">
                    <a:schemeClr val="bg1">
                      <a:lumMod val="50000"/>
                    </a:schemeClr>
                  </a:outerShdw>
                </a:effectLst>
              </a:rPr>
              <a:t>Afinn</a:t>
            </a: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 score is negative, bottom review highest </a:t>
            </a:r>
            <a:r>
              <a:rPr lang="en-IN" b="1" dirty="0" err="1">
                <a:ln w="9525">
                  <a:solidFill>
                    <a:schemeClr val="bg1"/>
                  </a:solidFill>
                  <a:prstDash val="solid"/>
                </a:ln>
                <a:solidFill>
                  <a:srgbClr val="FFC000"/>
                </a:solidFill>
                <a:effectLst>
                  <a:outerShdw blurRad="12700" dist="38100" dir="2700000" algn="tl" rotWithShape="0">
                    <a:schemeClr val="bg1">
                      <a:lumMod val="50000"/>
                    </a:schemeClr>
                  </a:outerShdw>
                </a:effectLst>
              </a:rPr>
              <a:t>afinn</a:t>
            </a: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 score is positive.</a:t>
            </a:r>
          </a:p>
          <a:p>
            <a:pPr marL="285750" indent="-285750">
              <a:buFont typeface="Wingdings" panose="05000000000000000000" pitchFamily="2" charset="2"/>
              <a:buChar char="v"/>
            </a:pP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Hence, </a:t>
            </a:r>
            <a:r>
              <a:rPr lang="en-IN" b="1" dirty="0" err="1">
                <a:ln w="9525">
                  <a:solidFill>
                    <a:schemeClr val="bg1"/>
                  </a:solidFill>
                  <a:prstDash val="solid"/>
                </a:ln>
                <a:solidFill>
                  <a:srgbClr val="FFC000"/>
                </a:solidFill>
                <a:effectLst>
                  <a:outerShdw blurRad="12700" dist="38100" dir="2700000" algn="tl" rotWithShape="0">
                    <a:schemeClr val="bg1">
                      <a:lumMod val="50000"/>
                    </a:schemeClr>
                  </a:outerShdw>
                </a:effectLst>
              </a:rPr>
              <a:t>afinn</a:t>
            </a: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 is better than previously rule based sentiment analysis, but unable to segregate between lowest and highest review.</a:t>
            </a:r>
          </a:p>
          <a:p>
            <a:endParaRPr lang="en-IN" dirty="0"/>
          </a:p>
        </p:txBody>
      </p:sp>
    </p:spTree>
    <p:extLst>
      <p:ext uri="{BB962C8B-B14F-4D97-AF65-F5344CB8AC3E}">
        <p14:creationId xmlns:p14="http://schemas.microsoft.com/office/powerpoint/2010/main" val="3176783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478" y="130949"/>
            <a:ext cx="10515600" cy="1325563"/>
          </a:xfrm>
        </p:spPr>
        <p:txBody>
          <a:bodyPr/>
          <a:lstStyle/>
          <a:p>
            <a:pPr marL="571500" indent="-571500">
              <a:buFont typeface="Wingdings" panose="05000000000000000000" pitchFamily="2" charset="2"/>
              <a:buChar char="Ø"/>
            </a:pP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Model Based - Machine Learning</a:t>
            </a:r>
            <a:br>
              <a:rPr lang="en-IN" b="1" dirty="0"/>
            </a:br>
            <a:endParaRPr lang="en-IN" dirty="0"/>
          </a:p>
        </p:txBody>
      </p:sp>
      <p:sp>
        <p:nvSpPr>
          <p:cNvPr id="3" name="TextBox 2"/>
          <p:cNvSpPr txBox="1"/>
          <p:nvPr/>
        </p:nvSpPr>
        <p:spPr>
          <a:xfrm>
            <a:off x="1371600" y="903249"/>
            <a:ext cx="5843239" cy="1231106"/>
          </a:xfrm>
          <a:prstGeom prst="rect">
            <a:avLst/>
          </a:prstGeom>
          <a:noFill/>
        </p:spPr>
        <p:txBody>
          <a:bodyPr wrap="square" rtlCol="0">
            <a:spAutoFit/>
          </a:bodyPr>
          <a:lstStyle/>
          <a:p>
            <a:r>
              <a:rPr lang="en-IN" sz="2800" b="1" dirty="0">
                <a:ln w="9525">
                  <a:solidFill>
                    <a:schemeClr val="bg1"/>
                  </a:solidFill>
                  <a:prstDash val="solid"/>
                </a:ln>
                <a:effectLst>
                  <a:outerShdw blurRad="12700" dist="38100" dir="2700000" algn="tl" rotWithShape="0">
                    <a:schemeClr val="bg1">
                      <a:lumMod val="50000"/>
                    </a:schemeClr>
                  </a:outerShdw>
                </a:effectLst>
              </a:rPr>
              <a:t>Naive Bayes &amp; Logistic Regression based Sentiment Analysis</a:t>
            </a:r>
          </a:p>
          <a:p>
            <a:endParaRPr lang="en-IN" dirty="0"/>
          </a:p>
        </p:txBody>
      </p:sp>
      <p:pic>
        <p:nvPicPr>
          <p:cNvPr id="4" name="Picture 3"/>
          <p:cNvPicPr>
            <a:picLocks noChangeAspect="1"/>
          </p:cNvPicPr>
          <p:nvPr/>
        </p:nvPicPr>
        <p:blipFill>
          <a:blip r:embed="rId2"/>
          <a:stretch>
            <a:fillRect/>
          </a:stretch>
        </p:blipFill>
        <p:spPr>
          <a:xfrm>
            <a:off x="111511" y="1845063"/>
            <a:ext cx="7359806" cy="252621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3"/>
          <a:stretch>
            <a:fillRect/>
          </a:stretch>
        </p:blipFill>
        <p:spPr>
          <a:xfrm>
            <a:off x="1470103" y="4446201"/>
            <a:ext cx="3743325" cy="23158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p:cNvPicPr>
            <a:picLocks noChangeAspect="1"/>
          </p:cNvPicPr>
          <p:nvPr/>
        </p:nvPicPr>
        <p:blipFill>
          <a:blip r:embed="rId4"/>
          <a:stretch>
            <a:fillRect/>
          </a:stretch>
        </p:blipFill>
        <p:spPr>
          <a:xfrm>
            <a:off x="6998324" y="967484"/>
            <a:ext cx="5193676" cy="45076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p:cNvSpPr txBox="1"/>
          <p:nvPr/>
        </p:nvSpPr>
        <p:spPr>
          <a:xfrm>
            <a:off x="7184173" y="5623725"/>
            <a:ext cx="5462746" cy="923330"/>
          </a:xfrm>
          <a:prstGeom prst="rect">
            <a:avLst/>
          </a:prstGeom>
          <a:noFill/>
        </p:spPr>
        <p:txBody>
          <a:bodyPr wrap="square" rtlCol="0">
            <a:spAutoFit/>
          </a:bodyPr>
          <a:lstStyle/>
          <a:p>
            <a:pPr marL="285750" indent="-285750">
              <a:buFont typeface="Wingdings" panose="05000000000000000000" pitchFamily="2" charset="2"/>
              <a:buChar char="v"/>
            </a:pP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From above visual, we can say that most of the </a:t>
            </a:r>
          </a:p>
          <a:p>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      reviews are positive and only around 26% are</a:t>
            </a:r>
          </a:p>
          <a:p>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      negative reviews</a:t>
            </a:r>
          </a:p>
        </p:txBody>
      </p:sp>
    </p:spTree>
    <p:extLst>
      <p:ext uri="{BB962C8B-B14F-4D97-AF65-F5344CB8AC3E}">
        <p14:creationId xmlns:p14="http://schemas.microsoft.com/office/powerpoint/2010/main" val="4030479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78312" y="558670"/>
            <a:ext cx="9835376" cy="461665"/>
          </a:xfrm>
          <a:prstGeom prst="rect">
            <a:avLst/>
          </a:prstGeom>
        </p:spPr>
        <p:txBody>
          <a:bodyPr wrap="square">
            <a:spAutoFit/>
          </a:bodyPr>
          <a:lstStyle/>
          <a:p>
            <a:pPr>
              <a:buFont typeface="Arial" panose="020B0604020202020204" pitchFamily="34" charset="0"/>
              <a:buChar char="•"/>
            </a:pPr>
            <a:r>
              <a:rPr lang="en-IN" sz="2400" b="1" dirty="0">
                <a:ln w="9525">
                  <a:solidFill>
                    <a:schemeClr val="bg1"/>
                  </a:solidFill>
                  <a:prstDash val="solid"/>
                </a:ln>
                <a:effectLst>
                  <a:outerShdw blurRad="12700" dist="38100" dir="2700000" algn="tl" rotWithShape="0">
                    <a:schemeClr val="bg1">
                      <a:lumMod val="50000"/>
                    </a:schemeClr>
                  </a:outerShdw>
                </a:effectLst>
                <a:latin typeface="Helvetica Neue"/>
              </a:rPr>
              <a:t> Building Models with default parameters &amp; imbalanced data</a:t>
            </a:r>
            <a:endParaRPr lang="en-IN" sz="2400" b="1" i="0" dirty="0">
              <a:ln w="9525">
                <a:solidFill>
                  <a:schemeClr val="bg1"/>
                </a:solidFill>
                <a:prstDash val="solid"/>
              </a:ln>
              <a:effectLst>
                <a:outerShdw blurRad="12700" dist="38100" dir="2700000" algn="tl" rotWithShape="0">
                  <a:schemeClr val="bg1">
                    <a:lumMod val="50000"/>
                  </a:schemeClr>
                </a:outerShdw>
              </a:effectLst>
              <a:latin typeface="Helvetica Neue"/>
            </a:endParaRPr>
          </a:p>
        </p:txBody>
      </p:sp>
      <p:sp>
        <p:nvSpPr>
          <p:cNvPr id="7" name="TextBox 6"/>
          <p:cNvSpPr txBox="1"/>
          <p:nvPr/>
        </p:nvSpPr>
        <p:spPr>
          <a:xfrm>
            <a:off x="3590692" y="-126242"/>
            <a:ext cx="4616605" cy="984885"/>
          </a:xfrm>
          <a:prstGeom prst="rect">
            <a:avLst/>
          </a:prstGeom>
          <a:noFill/>
        </p:spPr>
        <p:txBody>
          <a:bodyPr wrap="square" rtlCol="0">
            <a:spAutoFit/>
          </a:bodyPr>
          <a:lstStyle/>
          <a:p>
            <a:r>
              <a:rPr lang="en-IN" sz="4000" b="1" i="1" dirty="0">
                <a:ln w="9525">
                  <a:solidFill>
                    <a:schemeClr val="bg1"/>
                  </a:solidFill>
                  <a:prstDash val="solid"/>
                </a:ln>
                <a:solidFill>
                  <a:srgbClr val="FFC000"/>
                </a:solidFill>
                <a:effectLst>
                  <a:outerShdw blurRad="12700" dist="38100" dir="2700000" algn="tl" rotWithShape="0">
                    <a:schemeClr val="bg1">
                      <a:lumMod val="50000"/>
                    </a:schemeClr>
                  </a:outerShdw>
                </a:effectLst>
              </a:rPr>
              <a:t>Model Building</a:t>
            </a:r>
          </a:p>
          <a:p>
            <a:endParaRPr lang="en-IN" dirty="0"/>
          </a:p>
        </p:txBody>
      </p:sp>
      <p:pic>
        <p:nvPicPr>
          <p:cNvPr id="8" name="Picture 7"/>
          <p:cNvPicPr>
            <a:picLocks noChangeAspect="1"/>
          </p:cNvPicPr>
          <p:nvPr/>
        </p:nvPicPr>
        <p:blipFill>
          <a:blip r:embed="rId2"/>
          <a:stretch>
            <a:fillRect/>
          </a:stretch>
        </p:blipFill>
        <p:spPr>
          <a:xfrm>
            <a:off x="1212694" y="1020336"/>
            <a:ext cx="9372600" cy="3674328"/>
          </a:xfrm>
          <a:prstGeom prst="rect">
            <a:avLst/>
          </a:prstGeom>
        </p:spPr>
      </p:pic>
      <p:pic>
        <p:nvPicPr>
          <p:cNvPr id="9" name="Picture 8"/>
          <p:cNvPicPr>
            <a:picLocks noChangeAspect="1"/>
          </p:cNvPicPr>
          <p:nvPr/>
        </p:nvPicPr>
        <p:blipFill>
          <a:blip r:embed="rId3"/>
          <a:stretch>
            <a:fillRect/>
          </a:stretch>
        </p:blipFill>
        <p:spPr>
          <a:xfrm>
            <a:off x="4144420" y="5140713"/>
            <a:ext cx="2676525" cy="1538868"/>
          </a:xfrm>
          <a:prstGeom prst="rect">
            <a:avLst/>
          </a:prstGeom>
        </p:spPr>
      </p:pic>
      <p:sp>
        <p:nvSpPr>
          <p:cNvPr id="10" name="TextBox 9"/>
          <p:cNvSpPr txBox="1"/>
          <p:nvPr/>
        </p:nvSpPr>
        <p:spPr>
          <a:xfrm>
            <a:off x="3668752" y="4694664"/>
            <a:ext cx="4008726" cy="646331"/>
          </a:xfrm>
          <a:prstGeom prst="rect">
            <a:avLst/>
          </a:prstGeom>
          <a:noFill/>
        </p:spPr>
        <p:txBody>
          <a:bodyPr wrap="none" rtlCol="0">
            <a:spAutoFit/>
          </a:bodyPr>
          <a:lstStyle/>
          <a:p>
            <a:r>
              <a:rPr lang="en-IN" b="1" i="1" dirty="0"/>
              <a:t>Model Training with above base models</a:t>
            </a:r>
          </a:p>
          <a:p>
            <a:endParaRPr lang="en-IN" dirty="0"/>
          </a:p>
        </p:txBody>
      </p:sp>
    </p:spTree>
    <p:extLst>
      <p:ext uri="{BB962C8B-B14F-4D97-AF65-F5344CB8AC3E}">
        <p14:creationId xmlns:p14="http://schemas.microsoft.com/office/powerpoint/2010/main" val="3298435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03621" y="673134"/>
            <a:ext cx="2847975" cy="1822643"/>
          </a:xfrm>
          <a:prstGeom prst="rect">
            <a:avLst/>
          </a:prstGeom>
        </p:spPr>
      </p:pic>
      <p:sp>
        <p:nvSpPr>
          <p:cNvPr id="4" name="TextBox 3"/>
          <p:cNvSpPr txBox="1"/>
          <p:nvPr/>
        </p:nvSpPr>
        <p:spPr>
          <a:xfrm>
            <a:off x="103962" y="73997"/>
            <a:ext cx="6672493" cy="861774"/>
          </a:xfrm>
          <a:prstGeom prst="rect">
            <a:avLst/>
          </a:prstGeom>
          <a:noFill/>
        </p:spPr>
        <p:txBody>
          <a:bodyPr wrap="square" rtlCol="0">
            <a:spAutoFit/>
          </a:bodyPr>
          <a:lstStyle/>
          <a:p>
            <a:pPr marL="457200" indent="-457200">
              <a:buFont typeface="Arial" panose="020B0604020202020204" pitchFamily="34" charset="0"/>
              <a:buChar char="•"/>
            </a:pPr>
            <a:r>
              <a:rPr lang="en-IN" sz="3200" b="1" i="1" dirty="0">
                <a:ln w="9525">
                  <a:solidFill>
                    <a:schemeClr val="bg1"/>
                  </a:solidFill>
                  <a:prstDash val="solid"/>
                </a:ln>
                <a:effectLst>
                  <a:outerShdw blurRad="12700" dist="38100" dir="2700000" algn="tl" rotWithShape="0">
                    <a:schemeClr val="bg1">
                      <a:lumMod val="50000"/>
                    </a:schemeClr>
                  </a:outerShdw>
                </a:effectLst>
              </a:rPr>
              <a:t>Model Testing &amp; Evaluation</a:t>
            </a:r>
          </a:p>
          <a:p>
            <a:endParaRPr lang="en-IN" dirty="0"/>
          </a:p>
        </p:txBody>
      </p:sp>
      <p:sp>
        <p:nvSpPr>
          <p:cNvPr id="5" name="TextBox 4"/>
          <p:cNvSpPr txBox="1"/>
          <p:nvPr/>
        </p:nvSpPr>
        <p:spPr>
          <a:xfrm>
            <a:off x="103962" y="2578470"/>
            <a:ext cx="5935594" cy="1107996"/>
          </a:xfrm>
          <a:prstGeom prst="rect">
            <a:avLst/>
          </a:prstGeom>
          <a:noFill/>
        </p:spPr>
        <p:txBody>
          <a:bodyPr wrap="square" rtlCol="0">
            <a:spAutoFit/>
          </a:bodyPr>
          <a:lstStyle/>
          <a:p>
            <a:pPr marL="342900" indent="-342900">
              <a:buFont typeface="Arial" panose="020B0604020202020204" pitchFamily="34" charset="0"/>
              <a:buChar char="•"/>
            </a:pPr>
            <a:r>
              <a:rPr lang="en-IN" sz="2400" b="1" i="1" dirty="0">
                <a:ln w="9525">
                  <a:solidFill>
                    <a:schemeClr val="bg1"/>
                  </a:solidFill>
                  <a:prstDash val="solid"/>
                </a:ln>
                <a:effectLst>
                  <a:outerShdw blurRad="12700" dist="38100" dir="2700000" algn="tl" rotWithShape="0">
                    <a:schemeClr val="bg1">
                      <a:lumMod val="50000"/>
                    </a:schemeClr>
                  </a:outerShdw>
                </a:effectLst>
              </a:rPr>
              <a:t>Analysing the model performance &amp; </a:t>
            </a:r>
          </a:p>
          <a:p>
            <a:r>
              <a:rPr lang="en-IN" sz="2400" b="1" i="1" dirty="0">
                <a:ln w="9525">
                  <a:solidFill>
                    <a:schemeClr val="bg1"/>
                  </a:solidFill>
                  <a:prstDash val="solid"/>
                </a:ln>
                <a:effectLst>
                  <a:outerShdw blurRad="12700" dist="38100" dir="2700000" algn="tl" rotWithShape="0">
                    <a:schemeClr val="bg1">
                      <a:lumMod val="50000"/>
                    </a:schemeClr>
                  </a:outerShdw>
                </a:effectLst>
              </a:rPr>
              <a:t>    accuracy</a:t>
            </a:r>
          </a:p>
          <a:p>
            <a:endParaRPr lang="en-IN" dirty="0"/>
          </a:p>
        </p:txBody>
      </p:sp>
      <p:pic>
        <p:nvPicPr>
          <p:cNvPr id="6" name="Picture 5"/>
          <p:cNvPicPr>
            <a:picLocks noChangeAspect="1"/>
          </p:cNvPicPr>
          <p:nvPr/>
        </p:nvPicPr>
        <p:blipFill>
          <a:blip r:embed="rId3"/>
          <a:stretch>
            <a:fillRect/>
          </a:stretch>
        </p:blipFill>
        <p:spPr>
          <a:xfrm>
            <a:off x="124127" y="3349866"/>
            <a:ext cx="5114925" cy="3367024"/>
          </a:xfrm>
          <a:prstGeom prst="rect">
            <a:avLst/>
          </a:prstGeom>
        </p:spPr>
      </p:pic>
      <p:pic>
        <p:nvPicPr>
          <p:cNvPr id="7" name="Picture 6"/>
          <p:cNvPicPr>
            <a:picLocks noChangeAspect="1"/>
          </p:cNvPicPr>
          <p:nvPr/>
        </p:nvPicPr>
        <p:blipFill>
          <a:blip r:embed="rId4"/>
          <a:stretch>
            <a:fillRect/>
          </a:stretch>
        </p:blipFill>
        <p:spPr>
          <a:xfrm>
            <a:off x="5368358" y="73997"/>
            <a:ext cx="6753670" cy="2339660"/>
          </a:xfrm>
          <a:prstGeom prst="rect">
            <a:avLst/>
          </a:prstGeom>
        </p:spPr>
      </p:pic>
      <p:pic>
        <p:nvPicPr>
          <p:cNvPr id="8" name="Picture 7"/>
          <p:cNvPicPr>
            <a:picLocks noChangeAspect="1"/>
          </p:cNvPicPr>
          <p:nvPr/>
        </p:nvPicPr>
        <p:blipFill>
          <a:blip r:embed="rId5"/>
          <a:stretch>
            <a:fillRect/>
          </a:stretch>
        </p:blipFill>
        <p:spPr>
          <a:xfrm>
            <a:off x="5391340" y="2310535"/>
            <a:ext cx="3502507" cy="3053202"/>
          </a:xfrm>
          <a:prstGeom prst="rect">
            <a:avLst/>
          </a:prstGeom>
        </p:spPr>
      </p:pic>
      <p:pic>
        <p:nvPicPr>
          <p:cNvPr id="9" name="Picture 8"/>
          <p:cNvPicPr>
            <a:picLocks noChangeAspect="1"/>
          </p:cNvPicPr>
          <p:nvPr/>
        </p:nvPicPr>
        <p:blipFill>
          <a:blip r:embed="rId6"/>
          <a:stretch>
            <a:fillRect/>
          </a:stretch>
        </p:blipFill>
        <p:spPr>
          <a:xfrm>
            <a:off x="8890502" y="2310535"/>
            <a:ext cx="3231525" cy="3053201"/>
          </a:xfrm>
          <a:prstGeom prst="rect">
            <a:avLst/>
          </a:prstGeom>
        </p:spPr>
      </p:pic>
      <p:sp>
        <p:nvSpPr>
          <p:cNvPr id="10" name="TextBox 9"/>
          <p:cNvSpPr txBox="1"/>
          <p:nvPr/>
        </p:nvSpPr>
        <p:spPr>
          <a:xfrm>
            <a:off x="5439604" y="5329165"/>
            <a:ext cx="3146323" cy="646331"/>
          </a:xfrm>
          <a:prstGeom prst="rect">
            <a:avLst/>
          </a:prstGeom>
          <a:noFill/>
        </p:spPr>
        <p:txBody>
          <a:bodyPr wrap="square" rtlCol="0">
            <a:spAutoFit/>
          </a:bodyPr>
          <a:lstStyle/>
          <a:p>
            <a:r>
              <a:rPr lang="en-IN" b="1" i="1" dirty="0"/>
              <a:t>From above model evaluation :</a:t>
            </a:r>
          </a:p>
          <a:p>
            <a:endParaRPr lang="en-IN" dirty="0"/>
          </a:p>
        </p:txBody>
      </p:sp>
      <p:sp>
        <p:nvSpPr>
          <p:cNvPr id="11" name="TextBox 10"/>
          <p:cNvSpPr txBox="1"/>
          <p:nvPr/>
        </p:nvSpPr>
        <p:spPr>
          <a:xfrm>
            <a:off x="5439604" y="5652330"/>
            <a:ext cx="19926235" cy="1477328"/>
          </a:xfrm>
          <a:prstGeom prst="rect">
            <a:avLst/>
          </a:prstGeom>
          <a:noFill/>
        </p:spPr>
        <p:txBody>
          <a:bodyPr wrap="square" rtlCol="0">
            <a:spAutoFit/>
          </a:bodyPr>
          <a:lstStyle/>
          <a:p>
            <a:pPr marL="285750" indent="-285750">
              <a:buFont typeface="Wingdings" panose="05000000000000000000" pitchFamily="2" charset="2"/>
              <a:buChar char="v"/>
            </a:pP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As per confusion matrix, our goal is minimise the False Positives &amp;</a:t>
            </a:r>
          </a:p>
          <a:p>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       Negatives. Hence, </a:t>
            </a:r>
            <a:r>
              <a:rPr lang="en-IN" b="1" dirty="0" err="1">
                <a:ln w="9525">
                  <a:solidFill>
                    <a:schemeClr val="bg1"/>
                  </a:solidFill>
                  <a:prstDash val="solid"/>
                </a:ln>
                <a:solidFill>
                  <a:srgbClr val="FFC000"/>
                </a:solidFill>
                <a:effectLst>
                  <a:outerShdw blurRad="12700" dist="38100" dir="2700000" algn="tl" rotWithShape="0">
                    <a:schemeClr val="bg1">
                      <a:lumMod val="50000"/>
                    </a:schemeClr>
                  </a:outerShdw>
                </a:effectLst>
              </a:rPr>
              <a:t>Logistc</a:t>
            </a: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 Regression model was able to minimise </a:t>
            </a:r>
          </a:p>
          <a:p>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       False Negatives &amp; Positives but still we have to reduce it as much</a:t>
            </a:r>
          </a:p>
          <a:p>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        possible.</a:t>
            </a:r>
          </a:p>
          <a:p>
            <a:endParaRPr lang="en-IN" dirty="0"/>
          </a:p>
        </p:txBody>
      </p:sp>
    </p:spTree>
    <p:extLst>
      <p:ext uri="{BB962C8B-B14F-4D97-AF65-F5344CB8AC3E}">
        <p14:creationId xmlns:p14="http://schemas.microsoft.com/office/powerpoint/2010/main" val="2869291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03521" y="289932"/>
            <a:ext cx="9022034" cy="17526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a:stretch>
            <a:fillRect/>
          </a:stretch>
        </p:blipFill>
        <p:spPr>
          <a:xfrm>
            <a:off x="1703521" y="2104165"/>
            <a:ext cx="4650058" cy="242771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a:stretch>
            <a:fillRect/>
          </a:stretch>
        </p:blipFill>
        <p:spPr>
          <a:xfrm>
            <a:off x="6353580" y="2104165"/>
            <a:ext cx="4371975" cy="242771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p:cNvSpPr txBox="1"/>
          <p:nvPr/>
        </p:nvSpPr>
        <p:spPr>
          <a:xfrm>
            <a:off x="1298223" y="4876801"/>
            <a:ext cx="16135232" cy="984885"/>
          </a:xfrm>
          <a:prstGeom prst="rect">
            <a:avLst/>
          </a:prstGeom>
          <a:noFill/>
        </p:spPr>
        <p:txBody>
          <a:bodyPr wrap="square" rtlCol="0">
            <a:spAutoFit/>
          </a:bodyPr>
          <a:lstStyle/>
          <a:p>
            <a:pPr marL="285750" indent="-285750">
              <a:buFont typeface="Wingdings" panose="05000000000000000000" pitchFamily="2" charset="2"/>
              <a:buChar char="v"/>
            </a:pPr>
            <a:r>
              <a:rPr lang="en-IN" sz="2000" b="1" dirty="0">
                <a:ln w="9525">
                  <a:solidFill>
                    <a:schemeClr val="bg1"/>
                  </a:solidFill>
                  <a:prstDash val="solid"/>
                </a:ln>
                <a:solidFill>
                  <a:srgbClr val="FFC000"/>
                </a:solidFill>
                <a:effectLst>
                  <a:outerShdw blurRad="12700" dist="38100" dir="2700000" algn="tl" rotWithShape="0">
                    <a:schemeClr val="bg1">
                      <a:lumMod val="50000"/>
                    </a:schemeClr>
                  </a:outerShdw>
                </a:effectLst>
              </a:rPr>
              <a:t>As per classification report, we would try to maximise recall class 0, 1. Naive Bayes model's</a:t>
            </a:r>
          </a:p>
          <a:p>
            <a:r>
              <a:rPr lang="en-IN" sz="2000" b="1" dirty="0">
                <a:ln w="9525">
                  <a:solidFill>
                    <a:schemeClr val="bg1"/>
                  </a:solidFill>
                  <a:prstDash val="solid"/>
                </a:ln>
                <a:solidFill>
                  <a:srgbClr val="FFC000"/>
                </a:solidFill>
                <a:effectLst>
                  <a:outerShdw blurRad="12700" dist="38100" dir="2700000" algn="tl" rotWithShape="0">
                    <a:schemeClr val="bg1">
                      <a:lumMod val="50000"/>
                    </a:schemeClr>
                  </a:outerShdw>
                </a:effectLst>
              </a:rPr>
              <a:t>    recall value for class 0 is poor compared to Logistic Regression model.</a:t>
            </a:r>
          </a:p>
          <a:p>
            <a:endParaRPr lang="en-IN" dirty="0"/>
          </a:p>
        </p:txBody>
      </p:sp>
    </p:spTree>
    <p:extLst>
      <p:ext uri="{BB962C8B-B14F-4D97-AF65-F5344CB8AC3E}">
        <p14:creationId xmlns:p14="http://schemas.microsoft.com/office/powerpoint/2010/main" val="184451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8561"/>
            <a:ext cx="10515600" cy="1325563"/>
          </a:xfrm>
        </p:spPr>
        <p:txBody>
          <a:bodyPr>
            <a:normAutofit fontScale="90000"/>
          </a:bodyPr>
          <a:lstStyle/>
          <a:p>
            <a:pPr marL="457200" indent="-457200">
              <a:buFont typeface="Wingdings" panose="05000000000000000000" pitchFamily="2" charset="2"/>
              <a:buChar char="Ø"/>
            </a:pPr>
            <a:r>
              <a:rPr lang="en-IN" sz="3200" b="1" dirty="0">
                <a:ln w="9525">
                  <a:solidFill>
                    <a:schemeClr val="bg1"/>
                  </a:solidFill>
                  <a:prstDash val="solid"/>
                </a:ln>
                <a:solidFill>
                  <a:srgbClr val="FFC000"/>
                </a:solidFill>
                <a:effectLst>
                  <a:outerShdw blurRad="12700" dist="38100" dir="2700000" algn="tl" rotWithShape="0">
                    <a:schemeClr val="bg1">
                      <a:lumMod val="50000"/>
                    </a:schemeClr>
                  </a:outerShdw>
                </a:effectLst>
              </a:rPr>
              <a:t>As the dataset is highly imbalance, we will try to balance the dataset by applying various sampling techniques</a:t>
            </a:r>
          </a:p>
        </p:txBody>
      </p:sp>
      <p:sp>
        <p:nvSpPr>
          <p:cNvPr id="3" name="Rectangle 2"/>
          <p:cNvSpPr/>
          <p:nvPr/>
        </p:nvSpPr>
        <p:spPr>
          <a:xfrm>
            <a:off x="405161" y="1062256"/>
            <a:ext cx="3174380" cy="1754326"/>
          </a:xfrm>
          <a:prstGeom prst="rect">
            <a:avLst/>
          </a:prstGeom>
        </p:spPr>
        <p:txBody>
          <a:bodyPr wrap="square">
            <a:spAutoFit/>
          </a:bodyPr>
          <a:lstStyle/>
          <a:p>
            <a:r>
              <a:rPr lang="en-IN" b="1" i="1" dirty="0">
                <a:ln w="9525">
                  <a:solidFill>
                    <a:schemeClr val="bg1"/>
                  </a:solidFill>
                  <a:prstDash val="solid"/>
                </a:ln>
                <a:effectLst>
                  <a:outerShdw blurRad="12700" dist="38100" dir="2700000" algn="tl" rotWithShape="0">
                    <a:schemeClr val="bg1">
                      <a:lumMod val="50000"/>
                    </a:schemeClr>
                  </a:outerShdw>
                </a:effectLst>
                <a:latin typeface="Helvetica Neue"/>
              </a:rPr>
              <a:t>Sampling Techniques</a:t>
            </a:r>
          </a:p>
          <a:p>
            <a:endParaRPr lang="en-IN" b="1" dirty="0">
              <a:ln w="9525">
                <a:solidFill>
                  <a:schemeClr val="bg1"/>
                </a:solidFill>
                <a:prstDash val="solid"/>
              </a:ln>
              <a:effectLst>
                <a:outerShdw blurRad="12700" dist="38100" dir="2700000" algn="tl" rotWithShape="0">
                  <a:schemeClr val="bg1">
                    <a:lumMod val="50000"/>
                  </a:schemeClr>
                </a:outerShdw>
              </a:effectLst>
              <a:latin typeface="Helvetica Neue"/>
            </a:endParaRPr>
          </a:p>
          <a:p>
            <a:r>
              <a:rPr lang="en-IN" b="1" dirty="0">
                <a:ln w="9525">
                  <a:solidFill>
                    <a:schemeClr val="bg1"/>
                  </a:solidFill>
                  <a:prstDash val="solid"/>
                </a:ln>
                <a:effectLst>
                  <a:outerShdw blurRad="12700" dist="38100" dir="2700000" algn="tl" rotWithShape="0">
                    <a:schemeClr val="bg1">
                      <a:lumMod val="50000"/>
                    </a:schemeClr>
                  </a:outerShdw>
                </a:effectLst>
                <a:latin typeface="Helvetica Neue"/>
              </a:rPr>
              <a:t>1)SMOTE</a:t>
            </a:r>
          </a:p>
          <a:p>
            <a:r>
              <a:rPr lang="en-IN" b="1" dirty="0">
                <a:ln w="9525">
                  <a:solidFill>
                    <a:schemeClr val="bg1"/>
                  </a:solidFill>
                  <a:prstDash val="solid"/>
                </a:ln>
                <a:effectLst>
                  <a:outerShdw blurRad="12700" dist="38100" dir="2700000" algn="tl" rotWithShape="0">
                    <a:schemeClr val="bg1">
                      <a:lumMod val="50000"/>
                    </a:schemeClr>
                  </a:outerShdw>
                </a:effectLst>
                <a:latin typeface="Helvetica Neue"/>
              </a:rPr>
              <a:t>2)ADASYN</a:t>
            </a:r>
          </a:p>
          <a:p>
            <a:r>
              <a:rPr lang="en-IN" b="1" dirty="0">
                <a:ln w="9525">
                  <a:solidFill>
                    <a:schemeClr val="bg1"/>
                  </a:solidFill>
                  <a:prstDash val="solid"/>
                </a:ln>
                <a:effectLst>
                  <a:outerShdw blurRad="12700" dist="38100" dir="2700000" algn="tl" rotWithShape="0">
                    <a:schemeClr val="bg1">
                      <a:lumMod val="50000"/>
                    </a:schemeClr>
                  </a:outerShdw>
                </a:effectLst>
                <a:latin typeface="Helvetica Neue"/>
              </a:rPr>
              <a:t>3)Random Under Sampler</a:t>
            </a:r>
          </a:p>
          <a:p>
            <a:r>
              <a:rPr lang="en-IN" b="1" dirty="0">
                <a:ln w="9525">
                  <a:solidFill>
                    <a:schemeClr val="bg1"/>
                  </a:solidFill>
                  <a:prstDash val="solid"/>
                </a:ln>
                <a:effectLst>
                  <a:outerShdw blurRad="12700" dist="38100" dir="2700000" algn="tl" rotWithShape="0">
                    <a:schemeClr val="bg1">
                      <a:lumMod val="50000"/>
                    </a:schemeClr>
                  </a:outerShdw>
                </a:effectLst>
                <a:latin typeface="Helvetica Neue"/>
              </a:rPr>
              <a:t>4)</a:t>
            </a:r>
            <a:r>
              <a:rPr lang="en-IN" b="1" dirty="0" err="1">
                <a:ln w="9525">
                  <a:solidFill>
                    <a:schemeClr val="bg1"/>
                  </a:solidFill>
                  <a:prstDash val="solid"/>
                </a:ln>
                <a:effectLst>
                  <a:outerShdw blurRad="12700" dist="38100" dir="2700000" algn="tl" rotWithShape="0">
                    <a:schemeClr val="bg1">
                      <a:lumMod val="50000"/>
                    </a:schemeClr>
                  </a:outerShdw>
                </a:effectLst>
                <a:latin typeface="Helvetica Neue"/>
              </a:rPr>
              <a:t>Tomek</a:t>
            </a:r>
            <a:r>
              <a:rPr lang="en-IN" b="1" dirty="0">
                <a:ln w="9525">
                  <a:solidFill>
                    <a:schemeClr val="bg1"/>
                  </a:solidFill>
                  <a:prstDash val="solid"/>
                </a:ln>
                <a:effectLst>
                  <a:outerShdw blurRad="12700" dist="38100" dir="2700000" algn="tl" rotWithShape="0">
                    <a:schemeClr val="bg1">
                      <a:lumMod val="50000"/>
                    </a:schemeClr>
                  </a:outerShdw>
                </a:effectLst>
                <a:latin typeface="Helvetica Neue"/>
              </a:rPr>
              <a:t> Links</a:t>
            </a:r>
            <a:endParaRPr lang="en-IN" b="1" i="0" dirty="0">
              <a:ln w="9525">
                <a:solidFill>
                  <a:schemeClr val="bg1"/>
                </a:solidFill>
                <a:prstDash val="solid"/>
              </a:ln>
              <a:effectLst>
                <a:outerShdw blurRad="12700" dist="38100" dir="2700000" algn="tl" rotWithShape="0">
                  <a:schemeClr val="bg1">
                    <a:lumMod val="50000"/>
                  </a:schemeClr>
                </a:outerShdw>
              </a:effectLst>
              <a:latin typeface="Helvetica Neue"/>
            </a:endParaRPr>
          </a:p>
        </p:txBody>
      </p:sp>
      <p:sp>
        <p:nvSpPr>
          <p:cNvPr id="4" name="Rectangle 3"/>
          <p:cNvSpPr/>
          <p:nvPr/>
        </p:nvSpPr>
        <p:spPr>
          <a:xfrm>
            <a:off x="0" y="3214441"/>
            <a:ext cx="6096000" cy="2369880"/>
          </a:xfrm>
          <a:prstGeom prst="rect">
            <a:avLst/>
          </a:prstGeom>
        </p:spPr>
        <p:txBody>
          <a:bodyPr>
            <a:spAutoFit/>
          </a:bodyPr>
          <a:lstStyle/>
          <a:p>
            <a:r>
              <a:rPr lang="en-IN" sz="2000" b="1" dirty="0">
                <a:ln w="9525">
                  <a:solidFill>
                    <a:schemeClr val="bg1"/>
                  </a:solidFill>
                  <a:prstDash val="solid"/>
                </a:ln>
                <a:effectLst>
                  <a:outerShdw blurRad="12700" dist="38100" dir="2700000" algn="tl" rotWithShape="0">
                    <a:schemeClr val="bg1">
                      <a:lumMod val="50000"/>
                    </a:schemeClr>
                  </a:outerShdw>
                </a:effectLst>
                <a:latin typeface="Helvetica Neue"/>
              </a:rPr>
              <a:t>1)SMOTE: Synthetic Minority Over-sampling Technique</a:t>
            </a:r>
          </a:p>
          <a:p>
            <a:endParaRPr lang="en-IN" b="1" dirty="0">
              <a:ln w="9525">
                <a:solidFill>
                  <a:schemeClr val="bg1"/>
                </a:solidFill>
                <a:prstDash val="solid"/>
              </a:ln>
              <a:effectLst>
                <a:outerShdw blurRad="12700" dist="38100" dir="2700000" algn="tl" rotWithShape="0">
                  <a:schemeClr val="bg1">
                    <a:lumMod val="50000"/>
                  </a:schemeClr>
                </a:outerShdw>
              </a:effectLst>
              <a:latin typeface="Helvetica Neue"/>
            </a:endParaRPr>
          </a:p>
          <a:p>
            <a:pPr>
              <a:buFont typeface="Arial" panose="020B0604020202020204" pitchFamily="34" charset="0"/>
              <a:buChar char="•"/>
            </a:pPr>
            <a:r>
              <a:rPr lang="en-IN" b="1" dirty="0">
                <a:ln w="9525">
                  <a:solidFill>
                    <a:schemeClr val="bg1"/>
                  </a:solidFill>
                  <a:prstDash val="solid"/>
                </a:ln>
                <a:effectLst>
                  <a:outerShdw blurRad="12700" dist="38100" dir="2700000" algn="tl" rotWithShape="0">
                    <a:schemeClr val="bg1">
                      <a:lumMod val="50000"/>
                    </a:schemeClr>
                  </a:outerShdw>
                </a:effectLst>
                <a:latin typeface="Helvetica Neue"/>
              </a:rPr>
              <a:t>SMOTE works by selecting pair of minority class observations and then creating a synthetic point that lies on the line connecting these two. It is pretty liberal about selecting the minority points and may end up picking up minority points that are outliers.</a:t>
            </a:r>
            <a:endParaRPr lang="en-IN" b="0" i="0" dirty="0">
              <a:solidFill>
                <a:srgbClr val="000000"/>
              </a:solidFill>
              <a:effectLst/>
              <a:latin typeface="Helvetica Neue"/>
            </a:endParaRPr>
          </a:p>
        </p:txBody>
      </p:sp>
      <p:pic>
        <p:nvPicPr>
          <p:cNvPr id="5" name="Picture 4"/>
          <p:cNvPicPr>
            <a:picLocks noChangeAspect="1"/>
          </p:cNvPicPr>
          <p:nvPr/>
        </p:nvPicPr>
        <p:blipFill>
          <a:blip r:embed="rId2"/>
          <a:stretch>
            <a:fillRect/>
          </a:stretch>
        </p:blipFill>
        <p:spPr>
          <a:xfrm>
            <a:off x="6096000" y="1158137"/>
            <a:ext cx="5523571" cy="4774312"/>
          </a:xfrm>
          <a:prstGeom prst="rect">
            <a:avLst/>
          </a:prstGeom>
        </p:spPr>
      </p:pic>
    </p:spTree>
    <p:extLst>
      <p:ext uri="{BB962C8B-B14F-4D97-AF65-F5344CB8AC3E}">
        <p14:creationId xmlns:p14="http://schemas.microsoft.com/office/powerpoint/2010/main" val="430126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0189" y="906389"/>
            <a:ext cx="3546122" cy="2857500"/>
          </a:xfrm>
          <a:prstGeom prst="rect">
            <a:avLst/>
          </a:prstGeom>
        </p:spPr>
      </p:pic>
      <p:pic>
        <p:nvPicPr>
          <p:cNvPr id="4" name="Picture 3"/>
          <p:cNvPicPr>
            <a:picLocks noChangeAspect="1"/>
          </p:cNvPicPr>
          <p:nvPr/>
        </p:nvPicPr>
        <p:blipFill>
          <a:blip r:embed="rId3"/>
          <a:stretch>
            <a:fillRect/>
          </a:stretch>
        </p:blipFill>
        <p:spPr>
          <a:xfrm>
            <a:off x="3646310" y="886152"/>
            <a:ext cx="3300899" cy="2877737"/>
          </a:xfrm>
          <a:prstGeom prst="rect">
            <a:avLst/>
          </a:prstGeom>
        </p:spPr>
      </p:pic>
      <p:sp>
        <p:nvSpPr>
          <p:cNvPr id="8" name="TextBox 7"/>
          <p:cNvSpPr txBox="1"/>
          <p:nvPr/>
        </p:nvSpPr>
        <p:spPr>
          <a:xfrm>
            <a:off x="735604" y="213535"/>
            <a:ext cx="5392438" cy="584775"/>
          </a:xfrm>
          <a:prstGeom prst="rect">
            <a:avLst/>
          </a:prstGeom>
          <a:noFill/>
        </p:spPr>
        <p:txBody>
          <a:bodyPr wrap="none" rtlCol="0">
            <a:spAutoFit/>
          </a:bodyPr>
          <a:lstStyle/>
          <a:p>
            <a:r>
              <a:rPr lang="en-IN" sz="3200" dirty="0"/>
              <a:t>Confusion matrix for all models</a:t>
            </a:r>
          </a:p>
        </p:txBody>
      </p:sp>
      <p:pic>
        <p:nvPicPr>
          <p:cNvPr id="10" name="Picture 9"/>
          <p:cNvPicPr>
            <a:picLocks noChangeAspect="1"/>
          </p:cNvPicPr>
          <p:nvPr/>
        </p:nvPicPr>
        <p:blipFill>
          <a:blip r:embed="rId4"/>
          <a:stretch>
            <a:fillRect/>
          </a:stretch>
        </p:blipFill>
        <p:spPr>
          <a:xfrm>
            <a:off x="7192433" y="798310"/>
            <a:ext cx="4533900" cy="4086225"/>
          </a:xfrm>
          <a:prstGeom prst="rect">
            <a:avLst/>
          </a:prstGeom>
        </p:spPr>
      </p:pic>
      <p:sp>
        <p:nvSpPr>
          <p:cNvPr id="11" name="TextBox 10"/>
          <p:cNvSpPr txBox="1"/>
          <p:nvPr/>
        </p:nvSpPr>
        <p:spPr>
          <a:xfrm>
            <a:off x="7461956" y="304800"/>
            <a:ext cx="3655296" cy="400110"/>
          </a:xfrm>
          <a:prstGeom prst="rect">
            <a:avLst/>
          </a:prstGeom>
          <a:noFill/>
        </p:spPr>
        <p:txBody>
          <a:bodyPr wrap="none" rtlCol="0">
            <a:spAutoFit/>
          </a:bodyPr>
          <a:lstStyle/>
          <a:p>
            <a:r>
              <a:rPr lang="en-IN" sz="2000" dirty="0"/>
              <a:t>Classification report of all models</a:t>
            </a:r>
          </a:p>
        </p:txBody>
      </p:sp>
      <p:sp>
        <p:nvSpPr>
          <p:cNvPr id="12" name="Rectangle 11"/>
          <p:cNvSpPr/>
          <p:nvPr/>
        </p:nvSpPr>
        <p:spPr>
          <a:xfrm>
            <a:off x="3048000" y="3105835"/>
            <a:ext cx="6096000" cy="369332"/>
          </a:xfrm>
          <a:prstGeom prst="rect">
            <a:avLst/>
          </a:prstGeom>
        </p:spPr>
        <p:txBody>
          <a:bodyPr>
            <a:spAutoFit/>
          </a:bodyPr>
          <a:lstStyle/>
          <a:p>
            <a:r>
              <a:rPr lang="en-IN" dirty="0"/>
              <a:t>#</a:t>
            </a:r>
            <a:r>
              <a:rPr lang="en-IN" dirty="0" err="1"/>
              <a:t>ata</a:t>
            </a:r>
            <a:r>
              <a:rPr lang="en-IN" dirty="0"/>
              <a:t> with balanced accuracy score</a:t>
            </a:r>
          </a:p>
        </p:txBody>
      </p:sp>
      <p:sp>
        <p:nvSpPr>
          <p:cNvPr id="13" name="Rectangle 12"/>
          <p:cNvSpPr/>
          <p:nvPr/>
        </p:nvSpPr>
        <p:spPr>
          <a:xfrm>
            <a:off x="401648" y="3896893"/>
            <a:ext cx="5856796" cy="369332"/>
          </a:xfrm>
          <a:prstGeom prst="rect">
            <a:avLst/>
          </a:prstGeom>
        </p:spPr>
        <p:txBody>
          <a:bodyPr wrap="none">
            <a:spAutoFit/>
          </a:bodyPr>
          <a:lstStyle/>
          <a:p>
            <a:r>
              <a:rPr lang="en-IN" dirty="0"/>
              <a:t>Comparing the models imbalance &amp; model </a:t>
            </a:r>
            <a:r>
              <a:rPr lang="en-IN" dirty="0" err="1"/>
              <a:t>smote_balanced</a:t>
            </a:r>
            <a:endParaRPr lang="en-IN" dirty="0"/>
          </a:p>
        </p:txBody>
      </p:sp>
      <p:pic>
        <p:nvPicPr>
          <p:cNvPr id="14" name="Picture 13"/>
          <p:cNvPicPr>
            <a:picLocks noChangeAspect="1"/>
          </p:cNvPicPr>
          <p:nvPr/>
        </p:nvPicPr>
        <p:blipFill>
          <a:blip r:embed="rId5"/>
          <a:stretch>
            <a:fillRect/>
          </a:stretch>
        </p:blipFill>
        <p:spPr>
          <a:xfrm>
            <a:off x="932303" y="4266225"/>
            <a:ext cx="4795485" cy="809625"/>
          </a:xfrm>
          <a:prstGeom prst="rect">
            <a:avLst/>
          </a:prstGeom>
        </p:spPr>
      </p:pic>
      <p:sp>
        <p:nvSpPr>
          <p:cNvPr id="15" name="Rectangle 14"/>
          <p:cNvSpPr/>
          <p:nvPr/>
        </p:nvSpPr>
        <p:spPr>
          <a:xfrm>
            <a:off x="687377" y="5224671"/>
            <a:ext cx="11142134" cy="1477328"/>
          </a:xfrm>
          <a:prstGeom prst="rect">
            <a:avLst/>
          </a:prstGeom>
        </p:spPr>
        <p:txBody>
          <a:bodyPr wrap="square">
            <a:spAutoFit/>
          </a:bodyPr>
          <a:lstStyle/>
          <a:p>
            <a:r>
              <a:rPr lang="en-IN" b="1" i="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rPr>
              <a:t>From above analysis,</a:t>
            </a:r>
          </a:p>
          <a:p>
            <a:pPr>
              <a:buFont typeface="Arial" panose="020B0604020202020204" pitchFamily="34" charset="0"/>
              <a:buChar char="•"/>
            </a:pP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rPr>
              <a:t>We can say that after applying the sampling method - smote technique to our data, the accuracy has improved by more than 30% for Naive Bayes model.</a:t>
            </a:r>
          </a:p>
          <a:p>
            <a:pPr>
              <a:buFont typeface="Arial" panose="020B0604020202020204" pitchFamily="34" charset="0"/>
              <a:buChar char="•"/>
            </a:pP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rPr>
              <a:t>Also, the recall class 0, 1 has been </a:t>
            </a:r>
            <a:r>
              <a:rPr lang="en-IN" b="1" dirty="0" err="1">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rPr>
              <a:t>been</a:t>
            </a: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rPr>
              <a:t> improved.</a:t>
            </a:r>
          </a:p>
          <a:p>
            <a:pPr>
              <a:buFont typeface="Arial" panose="020B0604020202020204" pitchFamily="34" charset="0"/>
              <a:buChar char="•"/>
            </a:pP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rPr>
              <a:t>But, smote has simply oversampled minority class ("Negatives - 0" in our case).</a:t>
            </a:r>
            <a:endParaRPr lang="en-IN" b="1" i="0"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endParaRPr>
          </a:p>
        </p:txBody>
      </p:sp>
    </p:spTree>
    <p:extLst>
      <p:ext uri="{BB962C8B-B14F-4D97-AF65-F5344CB8AC3E}">
        <p14:creationId xmlns:p14="http://schemas.microsoft.com/office/powerpoint/2010/main" val="2126963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1151" y="-110713"/>
            <a:ext cx="10662424" cy="1025911"/>
          </a:xfrm>
        </p:spPr>
        <p:txBody>
          <a:bodyPr>
            <a:normAutofit/>
          </a:bodyPr>
          <a:lstStyle/>
          <a:p>
            <a:pPr marL="457200" indent="-457200">
              <a:buFont typeface="Wingdings" panose="05000000000000000000" pitchFamily="2" charset="2"/>
              <a:buChar char="Ø"/>
            </a:pPr>
            <a:r>
              <a:rPr lang="en-IN" sz="2000" b="1" i="1" dirty="0">
                <a:ln w="9525">
                  <a:solidFill>
                    <a:schemeClr val="bg1"/>
                  </a:solidFill>
                  <a:prstDash val="solid"/>
                </a:ln>
                <a:effectLst>
                  <a:outerShdw blurRad="12700" dist="38100" dir="2700000" algn="tl" rotWithShape="0">
                    <a:schemeClr val="bg1">
                      <a:lumMod val="50000"/>
                    </a:schemeClr>
                  </a:outerShdw>
                </a:effectLst>
              </a:rPr>
              <a:t>Building models with balanced data (</a:t>
            </a:r>
            <a:r>
              <a:rPr lang="en-IN" sz="2000" b="1" i="1" dirty="0" err="1">
                <a:ln w="9525">
                  <a:solidFill>
                    <a:schemeClr val="bg1"/>
                  </a:solidFill>
                  <a:prstDash val="solid"/>
                </a:ln>
                <a:effectLst>
                  <a:outerShdw blurRad="12700" dist="38100" dir="2700000" algn="tl" rotWithShape="0">
                    <a:schemeClr val="bg1">
                      <a:lumMod val="50000"/>
                    </a:schemeClr>
                  </a:outerShdw>
                </a:effectLst>
              </a:rPr>
              <a:t>smote_resampled</a:t>
            </a:r>
            <a:r>
              <a:rPr lang="en-IN" sz="2000" b="1" i="1" dirty="0">
                <a:ln w="9525">
                  <a:solidFill>
                    <a:schemeClr val="bg1"/>
                  </a:solidFill>
                  <a:prstDash val="solid"/>
                </a:ln>
                <a:effectLst>
                  <a:outerShdw blurRad="12700" dist="38100" dir="2700000" algn="tl" rotWithShape="0">
                    <a:schemeClr val="bg1">
                      <a:lumMod val="50000"/>
                    </a:schemeClr>
                  </a:outerShdw>
                </a:effectLst>
              </a:rPr>
              <a:t> data)</a:t>
            </a:r>
            <a:br>
              <a:rPr lang="en-IN" sz="3200" b="1" i="1" dirty="0">
                <a:ln w="9525">
                  <a:solidFill>
                    <a:schemeClr val="bg1"/>
                  </a:solidFill>
                  <a:prstDash val="solid"/>
                </a:ln>
                <a:effectLst>
                  <a:outerShdw blurRad="12700" dist="38100" dir="2700000" algn="tl" rotWithShape="0">
                    <a:schemeClr val="bg1">
                      <a:lumMod val="50000"/>
                    </a:schemeClr>
                  </a:outerShdw>
                </a:effectLst>
              </a:rPr>
            </a:br>
            <a:endParaRPr lang="en-IN" sz="32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4" name="Picture 3"/>
          <p:cNvPicPr>
            <a:picLocks noChangeAspect="1"/>
          </p:cNvPicPr>
          <p:nvPr/>
        </p:nvPicPr>
        <p:blipFill>
          <a:blip r:embed="rId2"/>
          <a:stretch>
            <a:fillRect/>
          </a:stretch>
        </p:blipFill>
        <p:spPr>
          <a:xfrm>
            <a:off x="178421" y="392028"/>
            <a:ext cx="6538679" cy="1571625"/>
          </a:xfrm>
          <a:prstGeom prst="rect">
            <a:avLst/>
          </a:prstGeom>
        </p:spPr>
      </p:pic>
      <p:sp>
        <p:nvSpPr>
          <p:cNvPr id="5" name="Rectangle 4"/>
          <p:cNvSpPr/>
          <p:nvPr/>
        </p:nvSpPr>
        <p:spPr>
          <a:xfrm>
            <a:off x="6875144" y="392028"/>
            <a:ext cx="5316856" cy="646331"/>
          </a:xfrm>
          <a:prstGeom prst="rect">
            <a:avLst/>
          </a:prstGeom>
        </p:spPr>
        <p:txBody>
          <a:bodyPr wrap="square">
            <a:spAutoFit/>
          </a:bodyPr>
          <a:lstStyle/>
          <a:p>
            <a:pPr marL="285750" indent="-285750">
              <a:buFont typeface="Wingdings" panose="05000000000000000000" pitchFamily="2" charset="2"/>
              <a:buChar char="Ø"/>
            </a:pPr>
            <a:r>
              <a:rPr lang="en-IN" b="1" i="1" dirty="0">
                <a:ln w="9525">
                  <a:solidFill>
                    <a:schemeClr val="bg1"/>
                  </a:solidFill>
                  <a:prstDash val="solid"/>
                </a:ln>
                <a:effectLst>
                  <a:outerShdw blurRad="12700" dist="38100" dir="2700000" algn="tl" rotWithShape="0">
                    <a:schemeClr val="bg1">
                      <a:lumMod val="50000"/>
                    </a:schemeClr>
                  </a:outerShdw>
                </a:effectLst>
                <a:latin typeface="Helvetica Neue"/>
              </a:rPr>
              <a:t>Model Building with default parameters </a:t>
            </a:r>
          </a:p>
          <a:p>
            <a:r>
              <a:rPr lang="en-IN" b="1" i="1" dirty="0">
                <a:ln w="9525">
                  <a:solidFill>
                    <a:schemeClr val="bg1"/>
                  </a:solidFill>
                  <a:prstDash val="solid"/>
                </a:ln>
                <a:effectLst>
                  <a:outerShdw blurRad="12700" dist="38100" dir="2700000" algn="tl" rotWithShape="0">
                    <a:schemeClr val="bg1">
                      <a:lumMod val="50000"/>
                    </a:schemeClr>
                  </a:outerShdw>
                </a:effectLst>
                <a:latin typeface="Helvetica Neue"/>
              </a:rPr>
              <a:t>    &amp; </a:t>
            </a:r>
            <a:r>
              <a:rPr lang="en-IN" b="1" i="1" dirty="0" err="1">
                <a:ln w="9525">
                  <a:solidFill>
                    <a:schemeClr val="bg1"/>
                  </a:solidFill>
                  <a:prstDash val="solid"/>
                </a:ln>
                <a:effectLst>
                  <a:outerShdw blurRad="12700" dist="38100" dir="2700000" algn="tl" rotWithShape="0">
                    <a:schemeClr val="bg1">
                      <a:lumMod val="50000"/>
                    </a:schemeClr>
                  </a:outerShdw>
                </a:effectLst>
                <a:latin typeface="Helvetica Neue"/>
              </a:rPr>
              <a:t>smote_resampled</a:t>
            </a:r>
            <a:r>
              <a:rPr lang="en-IN" b="1" i="1" dirty="0">
                <a:ln w="9525">
                  <a:solidFill>
                    <a:schemeClr val="bg1"/>
                  </a:solidFill>
                  <a:prstDash val="solid"/>
                </a:ln>
                <a:effectLst>
                  <a:outerShdw blurRad="12700" dist="38100" dir="2700000" algn="tl" rotWithShape="0">
                    <a:schemeClr val="bg1">
                      <a:lumMod val="50000"/>
                    </a:schemeClr>
                  </a:outerShdw>
                </a:effectLst>
                <a:latin typeface="Helvetica Neue"/>
              </a:rPr>
              <a:t> data</a:t>
            </a:r>
          </a:p>
        </p:txBody>
      </p:sp>
      <p:pic>
        <p:nvPicPr>
          <p:cNvPr id="6" name="Picture 5"/>
          <p:cNvPicPr>
            <a:picLocks noChangeAspect="1"/>
          </p:cNvPicPr>
          <p:nvPr/>
        </p:nvPicPr>
        <p:blipFill>
          <a:blip r:embed="rId3"/>
          <a:stretch>
            <a:fillRect/>
          </a:stretch>
        </p:blipFill>
        <p:spPr>
          <a:xfrm>
            <a:off x="6717100" y="1255247"/>
            <a:ext cx="5316856" cy="643520"/>
          </a:xfrm>
          <a:prstGeom prst="rect">
            <a:avLst/>
          </a:prstGeom>
        </p:spPr>
      </p:pic>
      <p:sp>
        <p:nvSpPr>
          <p:cNvPr id="7" name="Rectangle 6"/>
          <p:cNvSpPr/>
          <p:nvPr/>
        </p:nvSpPr>
        <p:spPr>
          <a:xfrm>
            <a:off x="284976" y="2139916"/>
            <a:ext cx="2467049" cy="369332"/>
          </a:xfrm>
          <a:prstGeom prst="rect">
            <a:avLst/>
          </a:prstGeom>
        </p:spPr>
        <p:txBody>
          <a:bodyPr wrap="square">
            <a:spAutoFit/>
          </a:bodyPr>
          <a:lstStyle/>
          <a:p>
            <a:pPr marL="285750" indent="-285750">
              <a:buFont typeface="Wingdings" panose="05000000000000000000" pitchFamily="2" charset="2"/>
              <a:buChar char="Ø"/>
            </a:pPr>
            <a:r>
              <a:rPr lang="en-IN" b="1" i="1" dirty="0">
                <a:ln w="9525">
                  <a:solidFill>
                    <a:schemeClr val="bg1"/>
                  </a:solidFill>
                  <a:prstDash val="solid"/>
                </a:ln>
                <a:effectLst>
                  <a:outerShdw blurRad="12700" dist="38100" dir="2700000" algn="tl" rotWithShape="0">
                    <a:schemeClr val="bg1">
                      <a:lumMod val="50000"/>
                    </a:schemeClr>
                  </a:outerShdw>
                </a:effectLst>
                <a:latin typeface="Helvetica Neue"/>
              </a:rPr>
              <a:t>Model Training</a:t>
            </a:r>
          </a:p>
        </p:txBody>
      </p:sp>
      <p:pic>
        <p:nvPicPr>
          <p:cNvPr id="8" name="Picture 7"/>
          <p:cNvPicPr>
            <a:picLocks noChangeAspect="1"/>
          </p:cNvPicPr>
          <p:nvPr/>
        </p:nvPicPr>
        <p:blipFill>
          <a:blip r:embed="rId4"/>
          <a:stretch>
            <a:fillRect/>
          </a:stretch>
        </p:blipFill>
        <p:spPr>
          <a:xfrm>
            <a:off x="284976" y="4083560"/>
            <a:ext cx="3638550" cy="1230750"/>
          </a:xfrm>
          <a:prstGeom prst="rect">
            <a:avLst/>
          </a:prstGeom>
        </p:spPr>
      </p:pic>
      <p:pic>
        <p:nvPicPr>
          <p:cNvPr id="9" name="Picture 8"/>
          <p:cNvPicPr>
            <a:picLocks noChangeAspect="1"/>
          </p:cNvPicPr>
          <p:nvPr/>
        </p:nvPicPr>
        <p:blipFill>
          <a:blip r:embed="rId5"/>
          <a:stretch>
            <a:fillRect/>
          </a:stretch>
        </p:blipFill>
        <p:spPr>
          <a:xfrm>
            <a:off x="4741333" y="2346043"/>
            <a:ext cx="6457245" cy="4099913"/>
          </a:xfrm>
          <a:prstGeom prst="rect">
            <a:avLst/>
          </a:prstGeom>
        </p:spPr>
      </p:pic>
      <p:pic>
        <p:nvPicPr>
          <p:cNvPr id="11" name="Picture 10"/>
          <p:cNvPicPr>
            <a:picLocks noChangeAspect="1"/>
          </p:cNvPicPr>
          <p:nvPr/>
        </p:nvPicPr>
        <p:blipFill>
          <a:blip r:embed="rId6"/>
          <a:stretch>
            <a:fillRect/>
          </a:stretch>
        </p:blipFill>
        <p:spPr>
          <a:xfrm>
            <a:off x="347209" y="2466394"/>
            <a:ext cx="3048000" cy="1114425"/>
          </a:xfrm>
          <a:prstGeom prst="rect">
            <a:avLst/>
          </a:prstGeom>
        </p:spPr>
      </p:pic>
      <p:sp>
        <p:nvSpPr>
          <p:cNvPr id="12" name="Rectangle 11"/>
          <p:cNvSpPr/>
          <p:nvPr/>
        </p:nvSpPr>
        <p:spPr>
          <a:xfrm>
            <a:off x="284976" y="3660024"/>
            <a:ext cx="3478260" cy="369332"/>
          </a:xfrm>
          <a:prstGeom prst="rect">
            <a:avLst/>
          </a:prstGeom>
        </p:spPr>
        <p:txBody>
          <a:bodyPr wrap="none">
            <a:spAutoFit/>
          </a:bodyPr>
          <a:lstStyle/>
          <a:p>
            <a:pPr marL="285750" indent="-285750">
              <a:buFont typeface="Wingdings" panose="05000000000000000000" pitchFamily="2" charset="2"/>
              <a:buChar char="Ø"/>
            </a:pPr>
            <a:r>
              <a:rPr lang="en-IN" b="1" i="1" dirty="0">
                <a:ln w="9525">
                  <a:solidFill>
                    <a:schemeClr val="bg1"/>
                  </a:solidFill>
                  <a:prstDash val="solid"/>
                </a:ln>
                <a:effectLst>
                  <a:outerShdw blurRad="12700" dist="38100" dir="2700000" algn="tl" rotWithShape="0">
                    <a:schemeClr val="bg1">
                      <a:lumMod val="50000"/>
                    </a:schemeClr>
                  </a:outerShdw>
                </a:effectLst>
                <a:latin typeface="Helvetica Neue"/>
              </a:rPr>
              <a:t>Model Testing &amp; Evaluation</a:t>
            </a:r>
          </a:p>
        </p:txBody>
      </p:sp>
    </p:spTree>
    <p:extLst>
      <p:ext uri="{BB962C8B-B14F-4D97-AF65-F5344CB8AC3E}">
        <p14:creationId xmlns:p14="http://schemas.microsoft.com/office/powerpoint/2010/main" val="315855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4355" y="1680660"/>
            <a:ext cx="10515600" cy="4351338"/>
          </a:xfrm>
        </p:spPr>
        <p:txBody>
          <a:bodyPr/>
          <a:lstStyle/>
          <a:p>
            <a:r>
              <a:rPr lang="en-IN" dirty="0"/>
              <a:t>In this project, our goal is what are the attribute that travellers are considering while selecting a hotel. With this manager can understand which element of there hotel influence more in forming a positive review and improve hotel brand image.</a:t>
            </a:r>
          </a:p>
        </p:txBody>
      </p:sp>
      <p:sp>
        <p:nvSpPr>
          <p:cNvPr id="4" name="Rectangle 3"/>
          <p:cNvSpPr/>
          <p:nvPr/>
        </p:nvSpPr>
        <p:spPr>
          <a:xfrm>
            <a:off x="994355" y="647881"/>
            <a:ext cx="5765104" cy="923330"/>
          </a:xfrm>
          <a:prstGeom prst="rect">
            <a:avLst/>
          </a:prstGeom>
          <a:noFill/>
        </p:spPr>
        <p:txBody>
          <a:bodyPr wrap="none" lIns="91440" tIns="45720" rIns="91440" bIns="45720">
            <a:spAutoFit/>
          </a:bodyPr>
          <a:lstStyle/>
          <a:p>
            <a:pPr algn="ctr"/>
            <a:r>
              <a:rPr lang="en-IN" sz="5400" b="1" cap="none" spc="0" dirty="0">
                <a:ln w="9525">
                  <a:solidFill>
                    <a:schemeClr val="bg1"/>
                  </a:solidFill>
                  <a:prstDash val="solid"/>
                </a:ln>
                <a:solidFill>
                  <a:srgbClr val="FFC000"/>
                </a:solidFill>
                <a:effectLst>
                  <a:outerShdw blurRad="12700" dist="38100" dir="2700000" algn="tl" rotWithShape="0">
                    <a:schemeClr val="bg1">
                      <a:lumMod val="50000"/>
                    </a:schemeClr>
                  </a:outerShdw>
                </a:effectLst>
              </a:rPr>
              <a:t>Problem Statement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078" y="3434576"/>
            <a:ext cx="3580617" cy="227403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974028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a:xfrm>
            <a:off x="124522" y="0"/>
            <a:ext cx="10515600" cy="1325563"/>
          </a:xfrm>
        </p:spPr>
        <p:txBody>
          <a:bodyPr>
            <a:normAutofit/>
          </a:bodyPr>
          <a:lstStyle/>
          <a:p>
            <a:r>
              <a:rPr lang="en-IN" sz="4000" b="1" dirty="0">
                <a:ln w="9525">
                  <a:solidFill>
                    <a:schemeClr val="bg1"/>
                  </a:solidFill>
                  <a:prstDash val="solid"/>
                </a:ln>
                <a:effectLst>
                  <a:outerShdw blurRad="12700" dist="38100" dir="2700000" algn="tl" rotWithShape="0">
                    <a:schemeClr val="bg1">
                      <a:lumMod val="50000"/>
                    </a:schemeClr>
                  </a:outerShdw>
                </a:effectLst>
              </a:rPr>
              <a:t>2)Adaptive Synthetic Sampling (ADASYN)</a:t>
            </a:r>
            <a:br>
              <a:rPr lang="en-IN" b="1" dirty="0"/>
            </a:br>
            <a:endParaRPr lang="en-IN" dirty="0"/>
          </a:p>
        </p:txBody>
      </p:sp>
      <p:sp>
        <p:nvSpPr>
          <p:cNvPr id="8" name="Rectangle 7"/>
          <p:cNvSpPr/>
          <p:nvPr/>
        </p:nvSpPr>
        <p:spPr>
          <a:xfrm>
            <a:off x="527825" y="841200"/>
            <a:ext cx="6096000" cy="1754326"/>
          </a:xfrm>
          <a:prstGeom prst="rect">
            <a:avLst/>
          </a:prstGeom>
        </p:spPr>
        <p:txBody>
          <a:bodyPr>
            <a:spAutoFit/>
          </a:bodyPr>
          <a:lstStyle/>
          <a:p>
            <a:pPr>
              <a:buFont typeface="Arial" panose="020B0604020202020204" pitchFamily="34" charset="0"/>
              <a:buChar char="•"/>
            </a:pPr>
            <a:r>
              <a:rPr lang="en-IN" b="1" dirty="0">
                <a:ln w="9525">
                  <a:solidFill>
                    <a:schemeClr val="bg1"/>
                  </a:solidFill>
                  <a:prstDash val="solid"/>
                </a:ln>
                <a:effectLst>
                  <a:outerShdw blurRad="12700" dist="38100" dir="2700000" algn="tl" rotWithShape="0">
                    <a:schemeClr val="bg1">
                      <a:lumMod val="50000"/>
                    </a:schemeClr>
                  </a:outerShdw>
                </a:effectLst>
                <a:latin typeface="Helvetica Neue"/>
              </a:rPr>
              <a:t>It involves generating synthetic samples inversely proportional to the density of the examples in the minority class. That is, generate more synthetic examples in regions of the feature space where the density of minority examples is low, and fewer or none where the density is high.</a:t>
            </a:r>
            <a:endParaRPr lang="en-IN" b="1" i="0" dirty="0">
              <a:ln w="9525">
                <a:solidFill>
                  <a:schemeClr val="bg1"/>
                </a:solidFill>
                <a:prstDash val="solid"/>
              </a:ln>
              <a:effectLst>
                <a:outerShdw blurRad="12700" dist="38100" dir="2700000" algn="tl" rotWithShape="0">
                  <a:schemeClr val="bg1">
                    <a:lumMod val="50000"/>
                  </a:schemeClr>
                </a:outerShdw>
              </a:effectLst>
              <a:latin typeface="Helvetica Neue"/>
            </a:endParaRPr>
          </a:p>
        </p:txBody>
      </p:sp>
      <p:pic>
        <p:nvPicPr>
          <p:cNvPr id="9" name="Picture 8"/>
          <p:cNvPicPr>
            <a:picLocks noChangeAspect="1"/>
          </p:cNvPicPr>
          <p:nvPr/>
        </p:nvPicPr>
        <p:blipFill>
          <a:blip r:embed="rId2"/>
          <a:stretch>
            <a:fillRect/>
          </a:stretch>
        </p:blipFill>
        <p:spPr>
          <a:xfrm>
            <a:off x="527825" y="2595526"/>
            <a:ext cx="4733925" cy="3124200"/>
          </a:xfrm>
          <a:prstGeom prst="rect">
            <a:avLst/>
          </a:prstGeom>
        </p:spPr>
      </p:pic>
      <p:sp>
        <p:nvSpPr>
          <p:cNvPr id="11" name="Rectangle 10"/>
          <p:cNvSpPr/>
          <p:nvPr/>
        </p:nvSpPr>
        <p:spPr>
          <a:xfrm>
            <a:off x="6497879" y="662781"/>
            <a:ext cx="5589992" cy="369332"/>
          </a:xfrm>
          <a:prstGeom prst="rect">
            <a:avLst/>
          </a:prstGeom>
        </p:spPr>
        <p:txBody>
          <a:bodyPr wrap="none">
            <a:spAutoFit/>
          </a:bodyPr>
          <a:lstStyle/>
          <a:p>
            <a:pPr marL="285750" indent="-285750">
              <a:buFont typeface="Wingdings" panose="05000000000000000000" pitchFamily="2" charset="2"/>
              <a:buChar char="Ø"/>
            </a:pPr>
            <a:r>
              <a:rPr lang="en-IN" b="1" i="1" dirty="0">
                <a:ln w="9525">
                  <a:solidFill>
                    <a:schemeClr val="bg1"/>
                  </a:solidFill>
                  <a:prstDash val="solid"/>
                </a:ln>
                <a:effectLst>
                  <a:outerShdw blurRad="12700" dist="38100" dir="2700000" algn="tl" rotWithShape="0">
                    <a:schemeClr val="bg1">
                      <a:lumMod val="50000"/>
                    </a:schemeClr>
                  </a:outerShdw>
                </a:effectLst>
                <a:latin typeface="Helvetica Neue"/>
              </a:rPr>
              <a:t>Building</a:t>
            </a:r>
            <a:r>
              <a:rPr lang="en-IN" b="1" i="1" dirty="0">
                <a:solidFill>
                  <a:srgbClr val="000000"/>
                </a:solidFill>
                <a:latin typeface="Helvetica Neue"/>
              </a:rPr>
              <a:t> </a:t>
            </a:r>
            <a:r>
              <a:rPr lang="en-IN" b="1" i="1" dirty="0">
                <a:ln w="9525">
                  <a:solidFill>
                    <a:schemeClr val="bg1"/>
                  </a:solidFill>
                  <a:prstDash val="solid"/>
                </a:ln>
                <a:effectLst>
                  <a:outerShdw blurRad="12700" dist="38100" dir="2700000" algn="tl" rotWithShape="0">
                    <a:schemeClr val="bg1">
                      <a:lumMod val="50000"/>
                    </a:schemeClr>
                  </a:outerShdw>
                </a:effectLst>
                <a:latin typeface="Helvetica Neue"/>
              </a:rPr>
              <a:t>models with balanced data (ADASYN)</a:t>
            </a:r>
            <a:endParaRPr lang="en-IN" b="1" i="1" dirty="0">
              <a:solidFill>
                <a:srgbClr val="000000"/>
              </a:solidFill>
              <a:effectLst/>
              <a:latin typeface="Helvetica Neue"/>
            </a:endParaRPr>
          </a:p>
        </p:txBody>
      </p:sp>
      <p:pic>
        <p:nvPicPr>
          <p:cNvPr id="12" name="Picture 11"/>
          <p:cNvPicPr>
            <a:picLocks noChangeAspect="1"/>
          </p:cNvPicPr>
          <p:nvPr/>
        </p:nvPicPr>
        <p:blipFill>
          <a:blip r:embed="rId3"/>
          <a:stretch>
            <a:fillRect/>
          </a:stretch>
        </p:blipFill>
        <p:spPr>
          <a:xfrm>
            <a:off x="6747943" y="1032113"/>
            <a:ext cx="5339928" cy="1685925"/>
          </a:xfrm>
          <a:prstGeom prst="rect">
            <a:avLst/>
          </a:prstGeom>
        </p:spPr>
      </p:pic>
      <p:pic>
        <p:nvPicPr>
          <p:cNvPr id="13" name="Picture 12"/>
          <p:cNvPicPr>
            <a:picLocks noChangeAspect="1"/>
          </p:cNvPicPr>
          <p:nvPr/>
        </p:nvPicPr>
        <p:blipFill>
          <a:blip r:embed="rId4"/>
          <a:stretch>
            <a:fillRect/>
          </a:stretch>
        </p:blipFill>
        <p:spPr>
          <a:xfrm>
            <a:off x="6747943" y="2823634"/>
            <a:ext cx="5276850" cy="1143000"/>
          </a:xfrm>
          <a:prstGeom prst="rect">
            <a:avLst/>
          </a:prstGeom>
        </p:spPr>
      </p:pic>
      <p:pic>
        <p:nvPicPr>
          <p:cNvPr id="14" name="Picture 13"/>
          <p:cNvPicPr>
            <a:picLocks noChangeAspect="1"/>
          </p:cNvPicPr>
          <p:nvPr/>
        </p:nvPicPr>
        <p:blipFill>
          <a:blip r:embed="rId5"/>
          <a:stretch>
            <a:fillRect/>
          </a:stretch>
        </p:blipFill>
        <p:spPr>
          <a:xfrm>
            <a:off x="5469290" y="4157626"/>
            <a:ext cx="2924175" cy="1724025"/>
          </a:xfrm>
          <a:prstGeom prst="rect">
            <a:avLst/>
          </a:prstGeom>
        </p:spPr>
      </p:pic>
      <p:pic>
        <p:nvPicPr>
          <p:cNvPr id="15" name="Picture 14"/>
          <p:cNvPicPr>
            <a:picLocks noChangeAspect="1"/>
          </p:cNvPicPr>
          <p:nvPr/>
        </p:nvPicPr>
        <p:blipFill>
          <a:blip r:embed="rId6"/>
          <a:stretch>
            <a:fillRect/>
          </a:stretch>
        </p:blipFill>
        <p:spPr>
          <a:xfrm>
            <a:off x="8576743" y="4112660"/>
            <a:ext cx="3448050" cy="1768991"/>
          </a:xfrm>
          <a:prstGeom prst="rect">
            <a:avLst/>
          </a:prstGeom>
        </p:spPr>
      </p:pic>
    </p:spTree>
    <p:extLst>
      <p:ext uri="{BB962C8B-B14F-4D97-AF65-F5344CB8AC3E}">
        <p14:creationId xmlns:p14="http://schemas.microsoft.com/office/powerpoint/2010/main" val="499295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48630" y="1"/>
            <a:ext cx="5306121" cy="769434"/>
          </a:xfrm>
        </p:spPr>
        <p:txBody>
          <a:bodyPr/>
          <a:lstStyle/>
          <a:p>
            <a:pPr marL="342900" indent="-342900">
              <a:buFont typeface="Wingdings" panose="05000000000000000000" pitchFamily="2" charset="2"/>
              <a:buChar char="Ø"/>
            </a:pPr>
            <a:r>
              <a:rPr lang="en-IN" sz="2400" b="1" dirty="0">
                <a:ln w="9525">
                  <a:solidFill>
                    <a:schemeClr val="bg1"/>
                  </a:solidFill>
                  <a:prstDash val="solid"/>
                </a:ln>
                <a:effectLst>
                  <a:outerShdw blurRad="12700" dist="38100" dir="2700000" algn="tl" rotWithShape="0">
                    <a:schemeClr val="bg1">
                      <a:lumMod val="50000"/>
                    </a:schemeClr>
                  </a:outerShdw>
                </a:effectLst>
              </a:rPr>
              <a:t>Testing the roc-</a:t>
            </a:r>
            <a:r>
              <a:rPr lang="en-IN" sz="2400" b="1" dirty="0" err="1">
                <a:ln w="9525">
                  <a:solidFill>
                    <a:schemeClr val="bg1"/>
                  </a:solidFill>
                  <a:prstDash val="solid"/>
                </a:ln>
                <a:effectLst>
                  <a:outerShdw blurRad="12700" dist="38100" dir="2700000" algn="tl" rotWithShape="0">
                    <a:schemeClr val="bg1">
                      <a:lumMod val="50000"/>
                    </a:schemeClr>
                  </a:outerShdw>
                </a:effectLst>
              </a:rPr>
              <a:t>auc</a:t>
            </a:r>
            <a:r>
              <a:rPr lang="en-IN" sz="2400" b="1" dirty="0">
                <a:ln w="9525">
                  <a:solidFill>
                    <a:schemeClr val="bg1"/>
                  </a:solidFill>
                  <a:prstDash val="solid"/>
                </a:ln>
                <a:effectLst>
                  <a:outerShdw blurRad="12700" dist="38100" dir="2700000" algn="tl" rotWithShape="0">
                    <a:schemeClr val="bg1">
                      <a:lumMod val="50000"/>
                    </a:schemeClr>
                  </a:outerShdw>
                </a:effectLst>
              </a:rPr>
              <a:t> score for all models</a:t>
            </a:r>
            <a:endParaRPr lang="en-IN" sz="2400" dirty="0"/>
          </a:p>
        </p:txBody>
      </p:sp>
      <p:pic>
        <p:nvPicPr>
          <p:cNvPr id="7" name="Picture 6"/>
          <p:cNvPicPr>
            <a:picLocks noChangeAspect="1"/>
          </p:cNvPicPr>
          <p:nvPr/>
        </p:nvPicPr>
        <p:blipFill>
          <a:blip r:embed="rId2"/>
          <a:stretch>
            <a:fillRect/>
          </a:stretch>
        </p:blipFill>
        <p:spPr>
          <a:xfrm>
            <a:off x="1145033" y="653690"/>
            <a:ext cx="3981800" cy="1828800"/>
          </a:xfrm>
          <a:prstGeom prst="rect">
            <a:avLst/>
          </a:prstGeom>
        </p:spPr>
      </p:pic>
      <p:sp>
        <p:nvSpPr>
          <p:cNvPr id="8" name="Rectangle 7"/>
          <p:cNvSpPr/>
          <p:nvPr/>
        </p:nvSpPr>
        <p:spPr>
          <a:xfrm>
            <a:off x="6683300" y="200052"/>
            <a:ext cx="4282070" cy="369332"/>
          </a:xfrm>
          <a:prstGeom prst="rect">
            <a:avLst/>
          </a:prstGeom>
        </p:spPr>
        <p:txBody>
          <a:bodyPr wrap="none">
            <a:spAutoFit/>
          </a:bodyPr>
          <a:lstStyle/>
          <a:p>
            <a:pPr marL="285750" indent="-285750">
              <a:buFont typeface="Wingdings" panose="05000000000000000000" pitchFamily="2" charset="2"/>
              <a:buChar char="Ø"/>
            </a:pPr>
            <a:r>
              <a:rPr lang="en-IN" b="1" dirty="0">
                <a:ln w="9525">
                  <a:solidFill>
                    <a:schemeClr val="bg1"/>
                  </a:solidFill>
                  <a:prstDash val="solid"/>
                </a:ln>
                <a:effectLst>
                  <a:outerShdw blurRad="12700" dist="38100" dir="2700000" algn="tl" rotWithShape="0">
                    <a:schemeClr val="bg1">
                      <a:lumMod val="50000"/>
                    </a:schemeClr>
                  </a:outerShdw>
                </a:effectLst>
              </a:rPr>
              <a:t>Plotting Confusion Matrix for all models</a:t>
            </a:r>
          </a:p>
        </p:txBody>
      </p:sp>
      <p:pic>
        <p:nvPicPr>
          <p:cNvPr id="9" name="Picture 8"/>
          <p:cNvPicPr>
            <a:picLocks noChangeAspect="1"/>
          </p:cNvPicPr>
          <p:nvPr/>
        </p:nvPicPr>
        <p:blipFill>
          <a:blip r:embed="rId3"/>
          <a:stretch>
            <a:fillRect/>
          </a:stretch>
        </p:blipFill>
        <p:spPr>
          <a:xfrm>
            <a:off x="5623235" y="669074"/>
            <a:ext cx="3297741" cy="2475570"/>
          </a:xfrm>
          <a:prstGeom prst="rect">
            <a:avLst/>
          </a:prstGeom>
        </p:spPr>
      </p:pic>
      <p:pic>
        <p:nvPicPr>
          <p:cNvPr id="10" name="Picture 9"/>
          <p:cNvPicPr>
            <a:picLocks noChangeAspect="1"/>
          </p:cNvPicPr>
          <p:nvPr/>
        </p:nvPicPr>
        <p:blipFill>
          <a:blip r:embed="rId4"/>
          <a:stretch>
            <a:fillRect/>
          </a:stretch>
        </p:blipFill>
        <p:spPr>
          <a:xfrm>
            <a:off x="8920976" y="669075"/>
            <a:ext cx="2952750" cy="2475570"/>
          </a:xfrm>
          <a:prstGeom prst="rect">
            <a:avLst/>
          </a:prstGeom>
        </p:spPr>
      </p:pic>
      <p:sp>
        <p:nvSpPr>
          <p:cNvPr id="11" name="Rectangle 10"/>
          <p:cNvSpPr/>
          <p:nvPr/>
        </p:nvSpPr>
        <p:spPr>
          <a:xfrm>
            <a:off x="813553" y="2608714"/>
            <a:ext cx="4161396" cy="400110"/>
          </a:xfrm>
          <a:prstGeom prst="rect">
            <a:avLst/>
          </a:prstGeom>
        </p:spPr>
        <p:txBody>
          <a:bodyPr wrap="none">
            <a:spAutoFit/>
          </a:bodyPr>
          <a:lstStyle/>
          <a:p>
            <a:pPr marL="285750" indent="-285750">
              <a:buFont typeface="Wingdings" panose="05000000000000000000" pitchFamily="2" charset="2"/>
              <a:buChar char="Ø"/>
            </a:pPr>
            <a:r>
              <a:rPr lang="en-IN" sz="2000" b="1" dirty="0">
                <a:ln w="9525">
                  <a:solidFill>
                    <a:schemeClr val="bg1"/>
                  </a:solidFill>
                  <a:prstDash val="solid"/>
                </a:ln>
                <a:effectLst>
                  <a:outerShdw blurRad="12700" dist="38100" dir="2700000" algn="tl" rotWithShape="0">
                    <a:schemeClr val="bg1">
                      <a:lumMod val="50000"/>
                    </a:schemeClr>
                  </a:outerShdw>
                </a:effectLst>
              </a:rPr>
              <a:t>Classification Report for all models</a:t>
            </a:r>
          </a:p>
        </p:txBody>
      </p:sp>
      <p:pic>
        <p:nvPicPr>
          <p:cNvPr id="12" name="Picture 11"/>
          <p:cNvPicPr>
            <a:picLocks noChangeAspect="1"/>
          </p:cNvPicPr>
          <p:nvPr/>
        </p:nvPicPr>
        <p:blipFill>
          <a:blip r:embed="rId5"/>
          <a:stretch>
            <a:fillRect/>
          </a:stretch>
        </p:blipFill>
        <p:spPr>
          <a:xfrm>
            <a:off x="834890" y="3008824"/>
            <a:ext cx="4457700" cy="2209947"/>
          </a:xfrm>
          <a:prstGeom prst="rect">
            <a:avLst/>
          </a:prstGeom>
        </p:spPr>
      </p:pic>
      <p:sp>
        <p:nvSpPr>
          <p:cNvPr id="13" name="Rectangle 12"/>
          <p:cNvSpPr/>
          <p:nvPr/>
        </p:nvSpPr>
        <p:spPr>
          <a:xfrm>
            <a:off x="5776335" y="3186571"/>
            <a:ext cx="6096000" cy="646331"/>
          </a:xfrm>
          <a:prstGeom prst="rect">
            <a:avLst/>
          </a:prstGeom>
        </p:spPr>
        <p:txBody>
          <a:bodyPr>
            <a:spAutoFit/>
          </a:bodyPr>
          <a:lstStyle/>
          <a:p>
            <a:pPr marL="285750" indent="-285750">
              <a:buFont typeface="Wingdings" panose="05000000000000000000" pitchFamily="2" charset="2"/>
              <a:buChar char="Ø"/>
            </a:pPr>
            <a:r>
              <a:rPr lang="en-IN" b="1" dirty="0">
                <a:ln w="9525">
                  <a:solidFill>
                    <a:schemeClr val="bg1"/>
                  </a:solidFill>
                  <a:prstDash val="solid"/>
                </a:ln>
                <a:effectLst>
                  <a:outerShdw blurRad="12700" dist="38100" dir="2700000" algn="tl" rotWithShape="0">
                    <a:schemeClr val="bg1">
                      <a:lumMod val="50000"/>
                    </a:schemeClr>
                  </a:outerShdw>
                </a:effectLst>
              </a:rPr>
              <a:t>Comparing the models imbalance &amp; model </a:t>
            </a:r>
            <a:r>
              <a:rPr lang="en-IN" b="1" dirty="0" err="1">
                <a:ln w="9525">
                  <a:solidFill>
                    <a:schemeClr val="bg1"/>
                  </a:solidFill>
                  <a:prstDash val="solid"/>
                </a:ln>
                <a:effectLst>
                  <a:outerShdw blurRad="12700" dist="38100" dir="2700000" algn="tl" rotWithShape="0">
                    <a:schemeClr val="bg1">
                      <a:lumMod val="50000"/>
                    </a:schemeClr>
                  </a:outerShdw>
                </a:effectLst>
              </a:rPr>
              <a:t>adasyn_balance</a:t>
            </a:r>
            <a:r>
              <a:rPr lang="en-IN" b="1" dirty="0">
                <a:ln w="9525">
                  <a:solidFill>
                    <a:schemeClr val="bg1"/>
                  </a:solidFill>
                  <a:prstDash val="solid"/>
                </a:ln>
                <a:effectLst>
                  <a:outerShdw blurRad="12700" dist="38100" dir="2700000" algn="tl" rotWithShape="0">
                    <a:schemeClr val="bg1">
                      <a:lumMod val="50000"/>
                    </a:schemeClr>
                  </a:outerShdw>
                </a:effectLst>
              </a:rPr>
              <a:t> data with balanced accuracy score</a:t>
            </a:r>
            <a:endParaRPr lang="en-IN" dirty="0"/>
          </a:p>
        </p:txBody>
      </p:sp>
      <p:pic>
        <p:nvPicPr>
          <p:cNvPr id="14" name="Picture 13"/>
          <p:cNvPicPr>
            <a:picLocks noChangeAspect="1"/>
          </p:cNvPicPr>
          <p:nvPr/>
        </p:nvPicPr>
        <p:blipFill>
          <a:blip r:embed="rId6"/>
          <a:stretch>
            <a:fillRect/>
          </a:stretch>
        </p:blipFill>
        <p:spPr>
          <a:xfrm>
            <a:off x="6683300" y="3813717"/>
            <a:ext cx="3962400" cy="1405054"/>
          </a:xfrm>
          <a:prstGeom prst="rect">
            <a:avLst/>
          </a:prstGeom>
        </p:spPr>
      </p:pic>
      <p:sp>
        <p:nvSpPr>
          <p:cNvPr id="15" name="Rectangle 14"/>
          <p:cNvSpPr/>
          <p:nvPr/>
        </p:nvSpPr>
        <p:spPr>
          <a:xfrm>
            <a:off x="968295" y="5344995"/>
            <a:ext cx="11223705" cy="923330"/>
          </a:xfrm>
          <a:prstGeom prst="rect">
            <a:avLst/>
          </a:prstGeom>
        </p:spPr>
        <p:txBody>
          <a:bodyPr wrap="square">
            <a:spAutoFit/>
          </a:bodyPr>
          <a:lstStyle/>
          <a:p>
            <a:r>
              <a:rPr lang="en-IN" b="1" i="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rPr>
              <a:t>From above analysis,</a:t>
            </a:r>
          </a:p>
          <a:p>
            <a:pPr>
              <a:buFont typeface="Arial" panose="020B0604020202020204" pitchFamily="34" charset="0"/>
              <a:buChar char="•"/>
            </a:pP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rPr>
              <a:t>There's a minimal improvement in minority class compared to smote technique, even though the accuracy remained the same more or less.</a:t>
            </a:r>
          </a:p>
        </p:txBody>
      </p:sp>
    </p:spTree>
    <p:extLst>
      <p:ext uri="{BB962C8B-B14F-4D97-AF65-F5344CB8AC3E}">
        <p14:creationId xmlns:p14="http://schemas.microsoft.com/office/powerpoint/2010/main" val="1453826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220" y="108647"/>
            <a:ext cx="6655419" cy="928417"/>
          </a:xfrm>
        </p:spPr>
        <p:txBody>
          <a:bodyPr>
            <a:normAutofit fontScale="90000"/>
          </a:bodyPr>
          <a:lstStyle/>
          <a:p>
            <a:r>
              <a:rPr lang="en-IN" b="1" dirty="0">
                <a:ln w="9525">
                  <a:solidFill>
                    <a:schemeClr val="bg1"/>
                  </a:solidFill>
                  <a:prstDash val="solid"/>
                </a:ln>
                <a:effectLst>
                  <a:outerShdw blurRad="12700" dist="38100" dir="2700000" algn="tl" rotWithShape="0">
                    <a:schemeClr val="bg1">
                      <a:lumMod val="50000"/>
                    </a:schemeClr>
                  </a:outerShdw>
                </a:effectLst>
              </a:rPr>
              <a:t>3)Random Under Sampler :-</a:t>
            </a:r>
            <a:br>
              <a:rPr lang="en-IN" b="1" dirty="0"/>
            </a:br>
            <a:endParaRPr lang="en-IN" dirty="0"/>
          </a:p>
        </p:txBody>
      </p:sp>
      <p:sp>
        <p:nvSpPr>
          <p:cNvPr id="6" name="Rectangle 5"/>
          <p:cNvSpPr/>
          <p:nvPr/>
        </p:nvSpPr>
        <p:spPr>
          <a:xfrm>
            <a:off x="635619" y="657923"/>
            <a:ext cx="11407697" cy="923330"/>
          </a:xfrm>
          <a:prstGeom prst="rect">
            <a:avLst/>
          </a:prstGeom>
        </p:spPr>
        <p:txBody>
          <a:bodyPr wrap="square">
            <a:spAutoFit/>
          </a:bodyPr>
          <a:lstStyle/>
          <a:p>
            <a:pPr>
              <a:buFont typeface="Arial" panose="020B0604020202020204" pitchFamily="34" charset="0"/>
              <a:buChar char="•"/>
            </a:pPr>
            <a:r>
              <a:rPr lang="en-IN" b="1" dirty="0">
                <a:ln w="9525">
                  <a:solidFill>
                    <a:schemeClr val="bg1"/>
                  </a:solidFill>
                  <a:prstDash val="solid"/>
                </a:ln>
                <a:effectLst>
                  <a:outerShdw blurRad="12700" dist="38100" dir="2700000" algn="tl" rotWithShape="0">
                    <a:schemeClr val="bg1">
                      <a:lumMod val="50000"/>
                    </a:schemeClr>
                  </a:outerShdw>
                </a:effectLst>
                <a:latin typeface="Helvetica Neue"/>
              </a:rPr>
              <a:t>A simple under-sampling technique is to under-sample the majority class randomly and uniformly. </a:t>
            </a:r>
          </a:p>
          <a:p>
            <a:r>
              <a:rPr lang="en-IN" b="1" dirty="0">
                <a:ln w="9525">
                  <a:solidFill>
                    <a:schemeClr val="bg1"/>
                  </a:solidFill>
                  <a:prstDash val="solid"/>
                </a:ln>
                <a:effectLst>
                  <a:outerShdw blurRad="12700" dist="38100" dir="2700000" algn="tl" rotWithShape="0">
                    <a:schemeClr val="bg1">
                      <a:lumMod val="50000"/>
                    </a:schemeClr>
                  </a:outerShdw>
                </a:effectLst>
                <a:latin typeface="Helvetica Neue"/>
              </a:rPr>
              <a:t>This can potentially lead to the loss of information. But if the examples of the majority class are </a:t>
            </a:r>
          </a:p>
          <a:p>
            <a:r>
              <a:rPr lang="en-IN" b="1" dirty="0">
                <a:ln w="9525">
                  <a:solidFill>
                    <a:schemeClr val="bg1"/>
                  </a:solidFill>
                  <a:prstDash val="solid"/>
                </a:ln>
                <a:effectLst>
                  <a:outerShdw blurRad="12700" dist="38100" dir="2700000" algn="tl" rotWithShape="0">
                    <a:schemeClr val="bg1">
                      <a:lumMod val="50000"/>
                    </a:schemeClr>
                  </a:outerShdw>
                </a:effectLst>
                <a:latin typeface="Helvetica Neue"/>
              </a:rPr>
              <a:t>near to others, this method might yield good results.</a:t>
            </a:r>
            <a:endParaRPr lang="en-IN" b="1" i="0" dirty="0">
              <a:ln w="9525">
                <a:solidFill>
                  <a:schemeClr val="bg1"/>
                </a:solidFill>
                <a:prstDash val="solid"/>
              </a:ln>
              <a:effectLst>
                <a:outerShdw blurRad="12700" dist="38100" dir="2700000" algn="tl" rotWithShape="0">
                  <a:schemeClr val="bg1">
                    <a:lumMod val="50000"/>
                  </a:schemeClr>
                </a:outerShdw>
              </a:effectLst>
              <a:latin typeface="Helvetica Neue"/>
            </a:endParaRPr>
          </a:p>
        </p:txBody>
      </p:sp>
      <p:pic>
        <p:nvPicPr>
          <p:cNvPr id="7" name="Picture 6"/>
          <p:cNvPicPr>
            <a:picLocks noChangeAspect="1"/>
          </p:cNvPicPr>
          <p:nvPr/>
        </p:nvPicPr>
        <p:blipFill>
          <a:blip r:embed="rId2"/>
          <a:stretch>
            <a:fillRect/>
          </a:stretch>
        </p:blipFill>
        <p:spPr>
          <a:xfrm>
            <a:off x="220353" y="1695450"/>
            <a:ext cx="5172075" cy="2790825"/>
          </a:xfrm>
          <a:prstGeom prst="rect">
            <a:avLst/>
          </a:prstGeom>
        </p:spPr>
      </p:pic>
      <p:pic>
        <p:nvPicPr>
          <p:cNvPr id="8" name="Picture 7"/>
          <p:cNvPicPr>
            <a:picLocks noChangeAspect="1"/>
          </p:cNvPicPr>
          <p:nvPr/>
        </p:nvPicPr>
        <p:blipFill>
          <a:blip r:embed="rId3"/>
          <a:stretch>
            <a:fillRect/>
          </a:stretch>
        </p:blipFill>
        <p:spPr>
          <a:xfrm>
            <a:off x="102220" y="4602446"/>
            <a:ext cx="7905750" cy="2114550"/>
          </a:xfrm>
          <a:prstGeom prst="rect">
            <a:avLst/>
          </a:prstGeom>
        </p:spPr>
      </p:pic>
      <p:pic>
        <p:nvPicPr>
          <p:cNvPr id="9" name="Picture 8"/>
          <p:cNvPicPr>
            <a:picLocks noChangeAspect="1"/>
          </p:cNvPicPr>
          <p:nvPr/>
        </p:nvPicPr>
        <p:blipFill>
          <a:blip r:embed="rId4"/>
          <a:stretch>
            <a:fillRect/>
          </a:stretch>
        </p:blipFill>
        <p:spPr>
          <a:xfrm>
            <a:off x="5785857" y="1695450"/>
            <a:ext cx="5772150" cy="1104900"/>
          </a:xfrm>
          <a:prstGeom prst="rect">
            <a:avLst/>
          </a:prstGeom>
        </p:spPr>
      </p:pic>
      <p:pic>
        <p:nvPicPr>
          <p:cNvPr id="10" name="Picture 9"/>
          <p:cNvPicPr>
            <a:picLocks noChangeAspect="1"/>
          </p:cNvPicPr>
          <p:nvPr/>
        </p:nvPicPr>
        <p:blipFill>
          <a:blip r:embed="rId5"/>
          <a:stretch>
            <a:fillRect/>
          </a:stretch>
        </p:blipFill>
        <p:spPr>
          <a:xfrm>
            <a:off x="6053486" y="2963210"/>
            <a:ext cx="4941616" cy="1476375"/>
          </a:xfrm>
          <a:prstGeom prst="rect">
            <a:avLst/>
          </a:prstGeom>
        </p:spPr>
      </p:pic>
      <p:pic>
        <p:nvPicPr>
          <p:cNvPr id="11" name="Picture 10"/>
          <p:cNvPicPr>
            <a:picLocks noChangeAspect="1"/>
          </p:cNvPicPr>
          <p:nvPr/>
        </p:nvPicPr>
        <p:blipFill>
          <a:blip r:embed="rId6"/>
          <a:stretch>
            <a:fillRect/>
          </a:stretch>
        </p:blipFill>
        <p:spPr>
          <a:xfrm>
            <a:off x="8433807" y="4602445"/>
            <a:ext cx="3124200" cy="2114551"/>
          </a:xfrm>
          <a:prstGeom prst="rect">
            <a:avLst/>
          </a:prstGeom>
        </p:spPr>
      </p:pic>
    </p:spTree>
    <p:extLst>
      <p:ext uri="{BB962C8B-B14F-4D97-AF65-F5344CB8AC3E}">
        <p14:creationId xmlns:p14="http://schemas.microsoft.com/office/powerpoint/2010/main" val="1908118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105" y="-154027"/>
            <a:ext cx="10480288" cy="903249"/>
          </a:xfrm>
        </p:spPr>
        <p:txBody>
          <a:bodyPr>
            <a:normAutofit/>
          </a:bodyPr>
          <a:lstStyle/>
          <a:p>
            <a:pPr marL="342900" indent="-342900">
              <a:buFont typeface="Wingdings" panose="05000000000000000000" pitchFamily="2" charset="2"/>
              <a:buChar char="Ø"/>
            </a:pPr>
            <a:r>
              <a:rPr lang="en-IN" sz="2400" b="1" dirty="0">
                <a:ln w="9525">
                  <a:solidFill>
                    <a:schemeClr val="bg1"/>
                  </a:solidFill>
                  <a:prstDash val="solid"/>
                </a:ln>
                <a:effectLst>
                  <a:outerShdw blurRad="12700" dist="38100" dir="2700000" algn="tl" rotWithShape="0">
                    <a:schemeClr val="bg1">
                      <a:lumMod val="50000"/>
                    </a:schemeClr>
                  </a:outerShdw>
                </a:effectLst>
              </a:rPr>
              <a:t>Testing the balanced accuracy for all models</a:t>
            </a:r>
          </a:p>
        </p:txBody>
      </p:sp>
      <p:pic>
        <p:nvPicPr>
          <p:cNvPr id="3" name="Picture 2"/>
          <p:cNvPicPr>
            <a:picLocks noChangeAspect="1"/>
          </p:cNvPicPr>
          <p:nvPr/>
        </p:nvPicPr>
        <p:blipFill>
          <a:blip r:embed="rId2"/>
          <a:stretch>
            <a:fillRect/>
          </a:stretch>
        </p:blipFill>
        <p:spPr>
          <a:xfrm>
            <a:off x="1009998" y="568712"/>
            <a:ext cx="3996900" cy="1181066"/>
          </a:xfrm>
          <a:prstGeom prst="rect">
            <a:avLst/>
          </a:prstGeom>
        </p:spPr>
      </p:pic>
      <p:sp>
        <p:nvSpPr>
          <p:cNvPr id="4" name="Rectangle 3"/>
          <p:cNvSpPr/>
          <p:nvPr/>
        </p:nvSpPr>
        <p:spPr>
          <a:xfrm>
            <a:off x="6438200" y="112931"/>
            <a:ext cx="4282070" cy="369332"/>
          </a:xfrm>
          <a:prstGeom prst="rect">
            <a:avLst/>
          </a:prstGeom>
        </p:spPr>
        <p:txBody>
          <a:bodyPr wrap="none">
            <a:spAutoFit/>
          </a:bodyPr>
          <a:lstStyle/>
          <a:p>
            <a:pPr marL="285750" indent="-285750">
              <a:buFont typeface="Wingdings" panose="05000000000000000000" pitchFamily="2" charset="2"/>
              <a:buChar char="Ø"/>
            </a:pPr>
            <a:r>
              <a:rPr lang="en-IN" b="1" dirty="0">
                <a:ln w="9525">
                  <a:solidFill>
                    <a:schemeClr val="bg1"/>
                  </a:solidFill>
                  <a:prstDash val="solid"/>
                </a:ln>
                <a:effectLst>
                  <a:outerShdw blurRad="12700" dist="38100" dir="2700000" algn="tl" rotWithShape="0">
                    <a:schemeClr val="bg1">
                      <a:lumMod val="50000"/>
                    </a:schemeClr>
                  </a:outerShdw>
                </a:effectLst>
              </a:rPr>
              <a:t>Plotting Confusion Matrix for all models</a:t>
            </a:r>
          </a:p>
        </p:txBody>
      </p:sp>
      <p:pic>
        <p:nvPicPr>
          <p:cNvPr id="5" name="Picture 4"/>
          <p:cNvPicPr>
            <a:picLocks noChangeAspect="1"/>
          </p:cNvPicPr>
          <p:nvPr/>
        </p:nvPicPr>
        <p:blipFill>
          <a:blip r:embed="rId3"/>
          <a:stretch>
            <a:fillRect/>
          </a:stretch>
        </p:blipFill>
        <p:spPr>
          <a:xfrm>
            <a:off x="6065799" y="482263"/>
            <a:ext cx="3278458" cy="2529238"/>
          </a:xfrm>
          <a:prstGeom prst="rect">
            <a:avLst/>
          </a:prstGeom>
        </p:spPr>
      </p:pic>
      <p:pic>
        <p:nvPicPr>
          <p:cNvPr id="6" name="Picture 5"/>
          <p:cNvPicPr>
            <a:picLocks noChangeAspect="1"/>
          </p:cNvPicPr>
          <p:nvPr/>
        </p:nvPicPr>
        <p:blipFill>
          <a:blip r:embed="rId4"/>
          <a:stretch>
            <a:fillRect/>
          </a:stretch>
        </p:blipFill>
        <p:spPr>
          <a:xfrm>
            <a:off x="9032720" y="482263"/>
            <a:ext cx="3057680" cy="2529238"/>
          </a:xfrm>
          <a:prstGeom prst="rect">
            <a:avLst/>
          </a:prstGeom>
        </p:spPr>
      </p:pic>
      <p:sp>
        <p:nvSpPr>
          <p:cNvPr id="7" name="Rectangle 6"/>
          <p:cNvSpPr/>
          <p:nvPr/>
        </p:nvSpPr>
        <p:spPr>
          <a:xfrm>
            <a:off x="685480" y="1810890"/>
            <a:ext cx="4219104" cy="400110"/>
          </a:xfrm>
          <a:prstGeom prst="rect">
            <a:avLst/>
          </a:prstGeom>
        </p:spPr>
        <p:txBody>
          <a:bodyPr wrap="none">
            <a:spAutoFit/>
          </a:bodyPr>
          <a:lstStyle/>
          <a:p>
            <a:pPr marL="342900" indent="-342900">
              <a:buFont typeface="Wingdings" panose="05000000000000000000" pitchFamily="2" charset="2"/>
              <a:buChar char="Ø"/>
            </a:pPr>
            <a:r>
              <a:rPr lang="en-IN" sz="2000" b="1" dirty="0">
                <a:ln w="9525">
                  <a:solidFill>
                    <a:schemeClr val="bg1"/>
                  </a:solidFill>
                  <a:prstDash val="solid"/>
                </a:ln>
                <a:effectLst>
                  <a:outerShdw blurRad="12700" dist="38100" dir="2700000" algn="tl" rotWithShape="0">
                    <a:schemeClr val="bg1">
                      <a:lumMod val="50000"/>
                    </a:schemeClr>
                  </a:outerShdw>
                </a:effectLst>
              </a:rPr>
              <a:t>Classification Report for all models</a:t>
            </a:r>
          </a:p>
        </p:txBody>
      </p:sp>
      <p:pic>
        <p:nvPicPr>
          <p:cNvPr id="8" name="Picture 7"/>
          <p:cNvPicPr>
            <a:picLocks noChangeAspect="1"/>
          </p:cNvPicPr>
          <p:nvPr/>
        </p:nvPicPr>
        <p:blipFill>
          <a:blip r:embed="rId5"/>
          <a:stretch>
            <a:fillRect/>
          </a:stretch>
        </p:blipFill>
        <p:spPr>
          <a:xfrm>
            <a:off x="805560" y="2158943"/>
            <a:ext cx="4495800" cy="3090110"/>
          </a:xfrm>
          <a:prstGeom prst="rect">
            <a:avLst/>
          </a:prstGeom>
        </p:spPr>
      </p:pic>
      <p:sp>
        <p:nvSpPr>
          <p:cNvPr id="9" name="Rectangle 8"/>
          <p:cNvSpPr/>
          <p:nvPr/>
        </p:nvSpPr>
        <p:spPr>
          <a:xfrm>
            <a:off x="5734755" y="3057667"/>
            <a:ext cx="6096000" cy="646331"/>
          </a:xfrm>
          <a:prstGeom prst="rect">
            <a:avLst/>
          </a:prstGeom>
        </p:spPr>
        <p:txBody>
          <a:bodyPr>
            <a:spAutoFit/>
          </a:bodyPr>
          <a:lstStyle/>
          <a:p>
            <a:pPr marL="285750" indent="-285750">
              <a:buFont typeface="Wingdings" panose="05000000000000000000" pitchFamily="2" charset="2"/>
              <a:buChar char="Ø"/>
            </a:pPr>
            <a:r>
              <a:rPr lang="en-IN" b="1" dirty="0">
                <a:ln w="9525">
                  <a:solidFill>
                    <a:schemeClr val="bg1"/>
                  </a:solidFill>
                  <a:prstDash val="solid"/>
                </a:ln>
                <a:effectLst>
                  <a:outerShdw blurRad="12700" dist="38100" dir="2700000" algn="tl" rotWithShape="0">
                    <a:schemeClr val="bg1">
                      <a:lumMod val="50000"/>
                    </a:schemeClr>
                  </a:outerShdw>
                </a:effectLst>
              </a:rPr>
              <a:t>Comparing the models imbalance &amp; model random-under-</a:t>
            </a:r>
            <a:r>
              <a:rPr lang="en-IN" b="1" dirty="0" err="1">
                <a:ln w="9525">
                  <a:solidFill>
                    <a:schemeClr val="bg1"/>
                  </a:solidFill>
                  <a:prstDash val="solid"/>
                </a:ln>
                <a:effectLst>
                  <a:outerShdw blurRad="12700" dist="38100" dir="2700000" algn="tl" rotWithShape="0">
                    <a:schemeClr val="bg1">
                      <a:lumMod val="50000"/>
                    </a:schemeClr>
                  </a:outerShdw>
                </a:effectLst>
              </a:rPr>
              <a:t>sampler_balance</a:t>
            </a:r>
            <a:r>
              <a:rPr lang="en-IN" b="1" dirty="0">
                <a:ln w="9525">
                  <a:solidFill>
                    <a:schemeClr val="bg1"/>
                  </a:solidFill>
                  <a:prstDash val="solid"/>
                </a:ln>
                <a:effectLst>
                  <a:outerShdw blurRad="12700" dist="38100" dir="2700000" algn="tl" rotWithShape="0">
                    <a:schemeClr val="bg1">
                      <a:lumMod val="50000"/>
                    </a:schemeClr>
                  </a:outerShdw>
                </a:effectLst>
              </a:rPr>
              <a:t> data with balanced accuracy score</a:t>
            </a:r>
          </a:p>
        </p:txBody>
      </p:sp>
      <p:pic>
        <p:nvPicPr>
          <p:cNvPr id="10" name="Picture 9"/>
          <p:cNvPicPr>
            <a:picLocks noChangeAspect="1"/>
          </p:cNvPicPr>
          <p:nvPr/>
        </p:nvPicPr>
        <p:blipFill>
          <a:blip r:embed="rId6"/>
          <a:stretch>
            <a:fillRect/>
          </a:stretch>
        </p:blipFill>
        <p:spPr>
          <a:xfrm>
            <a:off x="6522960" y="3817166"/>
            <a:ext cx="4038600" cy="1183811"/>
          </a:xfrm>
          <a:prstGeom prst="rect">
            <a:avLst/>
          </a:prstGeom>
        </p:spPr>
      </p:pic>
      <p:sp>
        <p:nvSpPr>
          <p:cNvPr id="11" name="Rectangle 10"/>
          <p:cNvSpPr/>
          <p:nvPr/>
        </p:nvSpPr>
        <p:spPr>
          <a:xfrm>
            <a:off x="769700" y="5249053"/>
            <a:ext cx="11506520" cy="1508105"/>
          </a:xfrm>
          <a:prstGeom prst="rect">
            <a:avLst/>
          </a:prstGeom>
        </p:spPr>
        <p:txBody>
          <a:bodyPr wrap="square">
            <a:spAutoFit/>
          </a:bodyPr>
          <a:lstStyle/>
          <a:p>
            <a:r>
              <a:rPr lang="en-IN" sz="2000" b="1" i="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rPr>
              <a:t>From above analysis,</a:t>
            </a:r>
          </a:p>
          <a:p>
            <a:pPr>
              <a:buFont typeface="Arial" panose="020B0604020202020204" pitchFamily="34" charset="0"/>
              <a:buChar char="•"/>
            </a:pP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rPr>
              <a:t>The majority class data has been brought down close to minority class.</a:t>
            </a:r>
          </a:p>
          <a:p>
            <a:pPr>
              <a:buFont typeface="Arial" panose="020B0604020202020204" pitchFamily="34" charset="0"/>
              <a:buChar char="•"/>
            </a:pP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rPr>
              <a:t>There's a decrement in the accuracy for Logistic Regression as well as the Naive </a:t>
            </a:r>
            <a:r>
              <a:rPr lang="en-IN" b="1" dirty="0" err="1">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rPr>
              <a:t>bayes</a:t>
            </a: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rPr>
              <a:t> accuracy scores compared to smote data accuracy score.</a:t>
            </a:r>
          </a:p>
          <a:p>
            <a:pPr>
              <a:buFont typeface="Arial" panose="020B0604020202020204" pitchFamily="34" charset="0"/>
              <a:buChar char="•"/>
            </a:pP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rPr>
              <a:t>Let's try with the another down sampling technique.</a:t>
            </a:r>
            <a:endParaRPr lang="en-IN" b="1" i="0"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endParaRPr>
          </a:p>
        </p:txBody>
      </p:sp>
    </p:spTree>
    <p:extLst>
      <p:ext uri="{BB962C8B-B14F-4D97-AF65-F5344CB8AC3E}">
        <p14:creationId xmlns:p14="http://schemas.microsoft.com/office/powerpoint/2010/main" val="2497223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267244" cy="824089"/>
          </a:xfrm>
        </p:spPr>
        <p:txBody>
          <a:bodyPr/>
          <a:lstStyle/>
          <a:p>
            <a:r>
              <a:rPr lang="en-IN" b="1" dirty="0">
                <a:ln w="9525">
                  <a:solidFill>
                    <a:schemeClr val="bg1"/>
                  </a:solidFill>
                  <a:prstDash val="solid"/>
                </a:ln>
                <a:effectLst>
                  <a:outerShdw blurRad="12700" dist="38100" dir="2700000" algn="tl" rotWithShape="0">
                    <a:schemeClr val="bg1">
                      <a:lumMod val="50000"/>
                    </a:schemeClr>
                  </a:outerShdw>
                </a:effectLst>
              </a:rPr>
              <a:t>4)</a:t>
            </a:r>
            <a:r>
              <a:rPr lang="en-IN" b="1" dirty="0" err="1">
                <a:ln w="9525">
                  <a:solidFill>
                    <a:schemeClr val="bg1"/>
                  </a:solidFill>
                  <a:prstDash val="solid"/>
                </a:ln>
                <a:effectLst>
                  <a:outerShdw blurRad="12700" dist="38100" dir="2700000" algn="tl" rotWithShape="0">
                    <a:schemeClr val="bg1">
                      <a:lumMod val="50000"/>
                    </a:schemeClr>
                  </a:outerShdw>
                </a:effectLst>
              </a:rPr>
              <a:t>Tomek</a:t>
            </a:r>
            <a:r>
              <a:rPr lang="en-IN" b="1" dirty="0">
                <a:ln w="9525">
                  <a:solidFill>
                    <a:schemeClr val="bg1"/>
                  </a:solidFill>
                  <a:prstDash val="solid"/>
                </a:ln>
                <a:effectLst>
                  <a:outerShdw blurRad="12700" dist="38100" dir="2700000" algn="tl" rotWithShape="0">
                    <a:schemeClr val="bg1">
                      <a:lumMod val="50000"/>
                    </a:schemeClr>
                  </a:outerShdw>
                </a:effectLst>
              </a:rPr>
              <a:t> Links</a:t>
            </a:r>
          </a:p>
        </p:txBody>
      </p:sp>
      <p:sp>
        <p:nvSpPr>
          <p:cNvPr id="3" name="Rectangle 2"/>
          <p:cNvSpPr/>
          <p:nvPr/>
        </p:nvSpPr>
        <p:spPr>
          <a:xfrm>
            <a:off x="688622" y="824089"/>
            <a:ext cx="11029244" cy="646331"/>
          </a:xfrm>
          <a:prstGeom prst="rect">
            <a:avLst/>
          </a:prstGeom>
        </p:spPr>
        <p:txBody>
          <a:bodyPr wrap="square">
            <a:spAutoFit/>
          </a:bodyPr>
          <a:lstStyle/>
          <a:p>
            <a:pPr>
              <a:buFont typeface="Arial" panose="020B0604020202020204" pitchFamily="34" charset="0"/>
              <a:buChar char="•"/>
            </a:pPr>
            <a:r>
              <a:rPr lang="en-IN" b="1" dirty="0" err="1">
                <a:ln w="9525">
                  <a:solidFill>
                    <a:schemeClr val="bg1"/>
                  </a:solidFill>
                  <a:prstDash val="solid"/>
                </a:ln>
                <a:effectLst>
                  <a:outerShdw blurRad="12700" dist="38100" dir="2700000" algn="tl" rotWithShape="0">
                    <a:schemeClr val="bg1">
                      <a:lumMod val="50000"/>
                    </a:schemeClr>
                  </a:outerShdw>
                </a:effectLst>
                <a:latin typeface="Helvetica Neue"/>
              </a:rPr>
              <a:t>Tomek</a:t>
            </a:r>
            <a:r>
              <a:rPr lang="en-IN" b="1" dirty="0">
                <a:ln w="9525">
                  <a:solidFill>
                    <a:schemeClr val="bg1"/>
                  </a:solidFill>
                  <a:prstDash val="solid"/>
                </a:ln>
                <a:effectLst>
                  <a:outerShdw blurRad="12700" dist="38100" dir="2700000" algn="tl" rotWithShape="0">
                    <a:schemeClr val="bg1">
                      <a:lumMod val="50000"/>
                    </a:schemeClr>
                  </a:outerShdw>
                </a:effectLst>
                <a:latin typeface="Helvetica Neue"/>
              </a:rPr>
              <a:t> Links ability to remove the data that are identified as </a:t>
            </a:r>
            <a:r>
              <a:rPr lang="en-IN" b="1" dirty="0" err="1">
                <a:ln w="9525">
                  <a:solidFill>
                    <a:schemeClr val="bg1"/>
                  </a:solidFill>
                  <a:prstDash val="solid"/>
                </a:ln>
                <a:effectLst>
                  <a:outerShdw blurRad="12700" dist="38100" dir="2700000" algn="tl" rotWithShape="0">
                    <a:schemeClr val="bg1">
                      <a:lumMod val="50000"/>
                    </a:schemeClr>
                  </a:outerShdw>
                </a:effectLst>
                <a:latin typeface="Helvetica Neue"/>
              </a:rPr>
              <a:t>Tomek</a:t>
            </a:r>
            <a:r>
              <a:rPr lang="en-IN" b="1" dirty="0">
                <a:ln w="9525">
                  <a:solidFill>
                    <a:schemeClr val="bg1"/>
                  </a:solidFill>
                  <a:prstDash val="solid"/>
                </a:ln>
                <a:effectLst>
                  <a:outerShdw blurRad="12700" dist="38100" dir="2700000" algn="tl" rotWithShape="0">
                    <a:schemeClr val="bg1">
                      <a:lumMod val="50000"/>
                    </a:schemeClr>
                  </a:outerShdw>
                </a:effectLst>
                <a:latin typeface="Helvetica Neue"/>
              </a:rPr>
              <a:t> links from the majority class (that is, samples of data from the majority class that is closest with the minority class data)</a:t>
            </a:r>
            <a:endParaRPr lang="en-IN" b="1" i="0" dirty="0">
              <a:ln w="9525">
                <a:solidFill>
                  <a:schemeClr val="bg1"/>
                </a:solidFill>
                <a:prstDash val="solid"/>
              </a:ln>
              <a:effectLst>
                <a:outerShdw blurRad="12700" dist="38100" dir="2700000" algn="tl" rotWithShape="0">
                  <a:schemeClr val="bg1">
                    <a:lumMod val="50000"/>
                  </a:schemeClr>
                </a:outerShdw>
              </a:effectLst>
              <a:latin typeface="Helvetica Neue"/>
            </a:endParaRPr>
          </a:p>
        </p:txBody>
      </p:sp>
      <p:pic>
        <p:nvPicPr>
          <p:cNvPr id="4" name="Picture 3"/>
          <p:cNvPicPr>
            <a:picLocks noChangeAspect="1"/>
          </p:cNvPicPr>
          <p:nvPr/>
        </p:nvPicPr>
        <p:blipFill>
          <a:blip r:embed="rId2"/>
          <a:stretch>
            <a:fillRect/>
          </a:stretch>
        </p:blipFill>
        <p:spPr>
          <a:xfrm>
            <a:off x="149401" y="1648178"/>
            <a:ext cx="4600575" cy="3219450"/>
          </a:xfrm>
          <a:prstGeom prst="rect">
            <a:avLst/>
          </a:prstGeom>
        </p:spPr>
      </p:pic>
      <p:pic>
        <p:nvPicPr>
          <p:cNvPr id="5" name="Picture 4"/>
          <p:cNvPicPr>
            <a:picLocks noChangeAspect="1"/>
          </p:cNvPicPr>
          <p:nvPr/>
        </p:nvPicPr>
        <p:blipFill>
          <a:blip r:embed="rId3"/>
          <a:stretch>
            <a:fillRect/>
          </a:stretch>
        </p:blipFill>
        <p:spPr>
          <a:xfrm>
            <a:off x="149401" y="4914900"/>
            <a:ext cx="7131932" cy="1782983"/>
          </a:xfrm>
          <a:prstGeom prst="rect">
            <a:avLst/>
          </a:prstGeom>
        </p:spPr>
      </p:pic>
      <p:pic>
        <p:nvPicPr>
          <p:cNvPr id="6" name="Picture 5"/>
          <p:cNvPicPr>
            <a:picLocks noChangeAspect="1"/>
          </p:cNvPicPr>
          <p:nvPr/>
        </p:nvPicPr>
        <p:blipFill>
          <a:blip r:embed="rId4"/>
          <a:stretch>
            <a:fillRect/>
          </a:stretch>
        </p:blipFill>
        <p:spPr>
          <a:xfrm>
            <a:off x="4929187" y="1740429"/>
            <a:ext cx="2943225" cy="1819275"/>
          </a:xfrm>
          <a:prstGeom prst="rect">
            <a:avLst/>
          </a:prstGeom>
        </p:spPr>
      </p:pic>
      <p:pic>
        <p:nvPicPr>
          <p:cNvPr id="7" name="Picture 6"/>
          <p:cNvPicPr>
            <a:picLocks noChangeAspect="1"/>
          </p:cNvPicPr>
          <p:nvPr/>
        </p:nvPicPr>
        <p:blipFill>
          <a:blip r:embed="rId5"/>
          <a:stretch>
            <a:fillRect/>
          </a:stretch>
        </p:blipFill>
        <p:spPr>
          <a:xfrm>
            <a:off x="8051623" y="1760516"/>
            <a:ext cx="3581400" cy="1799188"/>
          </a:xfrm>
          <a:prstGeom prst="rect">
            <a:avLst/>
          </a:prstGeom>
        </p:spPr>
      </p:pic>
      <p:sp>
        <p:nvSpPr>
          <p:cNvPr id="8" name="Rectangle 7"/>
          <p:cNvSpPr/>
          <p:nvPr/>
        </p:nvSpPr>
        <p:spPr>
          <a:xfrm>
            <a:off x="7281333" y="3829713"/>
            <a:ext cx="4304896" cy="369332"/>
          </a:xfrm>
          <a:prstGeom prst="rect">
            <a:avLst/>
          </a:prstGeom>
        </p:spPr>
        <p:txBody>
          <a:bodyPr wrap="none">
            <a:spAutoFit/>
          </a:bodyPr>
          <a:lstStyle/>
          <a:p>
            <a:pPr marL="285750" indent="-285750">
              <a:buFont typeface="Wingdings" panose="05000000000000000000" pitchFamily="2" charset="2"/>
              <a:buChar char="Ø"/>
            </a:pPr>
            <a:r>
              <a:rPr lang="en-IN" b="1" dirty="0">
                <a:ln w="9525">
                  <a:solidFill>
                    <a:schemeClr val="bg1"/>
                  </a:solidFill>
                  <a:prstDash val="solid"/>
                </a:ln>
                <a:effectLst>
                  <a:outerShdw blurRad="12700" dist="38100" dir="2700000" algn="tl" rotWithShape="0">
                    <a:schemeClr val="bg1">
                      <a:lumMod val="50000"/>
                    </a:schemeClr>
                  </a:outerShdw>
                </a:effectLst>
              </a:rPr>
              <a:t>Testing the accuracy score for all models</a:t>
            </a:r>
          </a:p>
        </p:txBody>
      </p:sp>
      <p:pic>
        <p:nvPicPr>
          <p:cNvPr id="9" name="Picture 8"/>
          <p:cNvPicPr>
            <a:picLocks noChangeAspect="1"/>
          </p:cNvPicPr>
          <p:nvPr/>
        </p:nvPicPr>
        <p:blipFill>
          <a:blip r:embed="rId6"/>
          <a:stretch>
            <a:fillRect/>
          </a:stretch>
        </p:blipFill>
        <p:spPr>
          <a:xfrm>
            <a:off x="8051623" y="4261647"/>
            <a:ext cx="3028950" cy="2436236"/>
          </a:xfrm>
          <a:prstGeom prst="rect">
            <a:avLst/>
          </a:prstGeom>
        </p:spPr>
      </p:pic>
    </p:spTree>
    <p:extLst>
      <p:ext uri="{BB962C8B-B14F-4D97-AF65-F5344CB8AC3E}">
        <p14:creationId xmlns:p14="http://schemas.microsoft.com/office/powerpoint/2010/main" val="3315139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844" y="68344"/>
            <a:ext cx="10515600" cy="493519"/>
          </a:xfrm>
        </p:spPr>
        <p:txBody>
          <a:bodyPr>
            <a:normAutofit/>
          </a:bodyPr>
          <a:lstStyle/>
          <a:p>
            <a:pPr marL="342900" indent="-342900">
              <a:buFont typeface="Wingdings" panose="05000000000000000000" pitchFamily="2" charset="2"/>
              <a:buChar char="Ø"/>
            </a:pPr>
            <a:r>
              <a:rPr lang="en-IN" sz="2400" b="1" dirty="0">
                <a:ln w="9525">
                  <a:solidFill>
                    <a:schemeClr val="bg1"/>
                  </a:solidFill>
                  <a:prstDash val="solid"/>
                </a:ln>
                <a:effectLst>
                  <a:outerShdw blurRad="12700" dist="38100" dir="2700000" algn="tl" rotWithShape="0">
                    <a:schemeClr val="bg1">
                      <a:lumMod val="50000"/>
                    </a:schemeClr>
                  </a:outerShdw>
                </a:effectLst>
              </a:rPr>
              <a:t>Plotting Confusion Matrix for all models</a:t>
            </a:r>
          </a:p>
        </p:txBody>
      </p:sp>
      <p:pic>
        <p:nvPicPr>
          <p:cNvPr id="3" name="Picture 2"/>
          <p:cNvPicPr>
            <a:picLocks noChangeAspect="1"/>
          </p:cNvPicPr>
          <p:nvPr/>
        </p:nvPicPr>
        <p:blipFill>
          <a:blip r:embed="rId2"/>
          <a:stretch>
            <a:fillRect/>
          </a:stretch>
        </p:blipFill>
        <p:spPr>
          <a:xfrm>
            <a:off x="168275" y="584476"/>
            <a:ext cx="3545770" cy="3019425"/>
          </a:xfrm>
          <a:prstGeom prst="rect">
            <a:avLst/>
          </a:prstGeom>
        </p:spPr>
      </p:pic>
      <p:pic>
        <p:nvPicPr>
          <p:cNvPr id="4" name="Picture 3"/>
          <p:cNvPicPr>
            <a:picLocks noChangeAspect="1"/>
          </p:cNvPicPr>
          <p:nvPr/>
        </p:nvPicPr>
        <p:blipFill>
          <a:blip r:embed="rId3"/>
          <a:stretch>
            <a:fillRect/>
          </a:stretch>
        </p:blipFill>
        <p:spPr>
          <a:xfrm>
            <a:off x="3668889" y="584476"/>
            <a:ext cx="3446287" cy="3028270"/>
          </a:xfrm>
          <a:prstGeom prst="rect">
            <a:avLst/>
          </a:prstGeom>
        </p:spPr>
      </p:pic>
      <p:sp>
        <p:nvSpPr>
          <p:cNvPr id="5" name="Rectangle 4"/>
          <p:cNvSpPr/>
          <p:nvPr/>
        </p:nvSpPr>
        <p:spPr>
          <a:xfrm>
            <a:off x="7234617" y="84272"/>
            <a:ext cx="4957383" cy="461665"/>
          </a:xfrm>
          <a:prstGeom prst="rect">
            <a:avLst/>
          </a:prstGeom>
        </p:spPr>
        <p:txBody>
          <a:bodyPr wrap="none">
            <a:spAutoFit/>
          </a:bodyPr>
          <a:lstStyle/>
          <a:p>
            <a:pPr marL="342900" indent="-342900">
              <a:buFont typeface="Wingdings" panose="05000000000000000000" pitchFamily="2" charset="2"/>
              <a:buChar char="Ø"/>
            </a:pPr>
            <a:r>
              <a:rPr lang="en-IN" sz="2400" b="1" dirty="0">
                <a:ln w="9525">
                  <a:solidFill>
                    <a:schemeClr val="bg1"/>
                  </a:solidFill>
                  <a:prstDash val="solid"/>
                </a:ln>
                <a:effectLst>
                  <a:outerShdw blurRad="12700" dist="38100" dir="2700000" algn="tl" rotWithShape="0">
                    <a:schemeClr val="bg1">
                      <a:lumMod val="50000"/>
                    </a:schemeClr>
                  </a:outerShdw>
                </a:effectLst>
              </a:rPr>
              <a:t>Classification Report for all models</a:t>
            </a:r>
          </a:p>
        </p:txBody>
      </p:sp>
      <p:pic>
        <p:nvPicPr>
          <p:cNvPr id="6" name="Picture 5"/>
          <p:cNvPicPr>
            <a:picLocks noChangeAspect="1"/>
          </p:cNvPicPr>
          <p:nvPr/>
        </p:nvPicPr>
        <p:blipFill>
          <a:blip r:embed="rId4"/>
          <a:stretch>
            <a:fillRect/>
          </a:stretch>
        </p:blipFill>
        <p:spPr>
          <a:xfrm>
            <a:off x="7234617" y="593321"/>
            <a:ext cx="4833205" cy="4057650"/>
          </a:xfrm>
          <a:prstGeom prst="rect">
            <a:avLst/>
          </a:prstGeom>
        </p:spPr>
      </p:pic>
      <p:sp>
        <p:nvSpPr>
          <p:cNvPr id="7" name="Rectangle 6"/>
          <p:cNvSpPr/>
          <p:nvPr/>
        </p:nvSpPr>
        <p:spPr>
          <a:xfrm>
            <a:off x="0" y="3626514"/>
            <a:ext cx="7115176" cy="830997"/>
          </a:xfrm>
          <a:prstGeom prst="rect">
            <a:avLst/>
          </a:prstGeom>
        </p:spPr>
        <p:txBody>
          <a:bodyPr wrap="square">
            <a:spAutoFit/>
          </a:bodyPr>
          <a:lstStyle/>
          <a:p>
            <a:pPr marL="342900" indent="-342900">
              <a:buFont typeface="Wingdings" panose="05000000000000000000" pitchFamily="2" charset="2"/>
              <a:buChar char="Ø"/>
            </a:pPr>
            <a:r>
              <a:rPr lang="en-IN" sz="2400" b="1" dirty="0">
                <a:ln w="9525">
                  <a:solidFill>
                    <a:schemeClr val="bg1"/>
                  </a:solidFill>
                  <a:prstDash val="solid"/>
                </a:ln>
                <a:effectLst>
                  <a:outerShdw blurRad="12700" dist="38100" dir="2700000" algn="tl" rotWithShape="0">
                    <a:schemeClr val="bg1">
                      <a:lumMod val="50000"/>
                    </a:schemeClr>
                  </a:outerShdw>
                </a:effectLst>
              </a:rPr>
              <a:t>Comparing the models imbalance &amp; model </a:t>
            </a:r>
            <a:r>
              <a:rPr lang="en-IN" sz="2400" b="1" dirty="0" err="1">
                <a:ln w="9525">
                  <a:solidFill>
                    <a:schemeClr val="bg1"/>
                  </a:solidFill>
                  <a:prstDash val="solid"/>
                </a:ln>
                <a:effectLst>
                  <a:outerShdw blurRad="12700" dist="38100" dir="2700000" algn="tl" rotWithShape="0">
                    <a:schemeClr val="bg1">
                      <a:lumMod val="50000"/>
                    </a:schemeClr>
                  </a:outerShdw>
                </a:effectLst>
              </a:rPr>
              <a:t>smote_balance</a:t>
            </a:r>
            <a:r>
              <a:rPr lang="en-IN" sz="2400" b="1" dirty="0">
                <a:ln w="9525">
                  <a:solidFill>
                    <a:schemeClr val="bg1"/>
                  </a:solidFill>
                  <a:prstDash val="solid"/>
                </a:ln>
                <a:effectLst>
                  <a:outerShdw blurRad="12700" dist="38100" dir="2700000" algn="tl" rotWithShape="0">
                    <a:schemeClr val="bg1">
                      <a:lumMod val="50000"/>
                    </a:schemeClr>
                  </a:outerShdw>
                </a:effectLst>
              </a:rPr>
              <a:t> data with balanced accuracy score</a:t>
            </a:r>
          </a:p>
        </p:txBody>
      </p:sp>
      <p:pic>
        <p:nvPicPr>
          <p:cNvPr id="8" name="Picture 7"/>
          <p:cNvPicPr>
            <a:picLocks noChangeAspect="1"/>
          </p:cNvPicPr>
          <p:nvPr/>
        </p:nvPicPr>
        <p:blipFill>
          <a:blip r:embed="rId5"/>
          <a:stretch>
            <a:fillRect/>
          </a:stretch>
        </p:blipFill>
        <p:spPr>
          <a:xfrm>
            <a:off x="462844" y="4457511"/>
            <a:ext cx="6220178" cy="828675"/>
          </a:xfrm>
          <a:prstGeom prst="rect">
            <a:avLst/>
          </a:prstGeom>
        </p:spPr>
      </p:pic>
      <p:sp>
        <p:nvSpPr>
          <p:cNvPr id="9" name="Rectangle 8"/>
          <p:cNvSpPr/>
          <p:nvPr/>
        </p:nvSpPr>
        <p:spPr>
          <a:xfrm>
            <a:off x="462844" y="5315621"/>
            <a:ext cx="11446933" cy="1292662"/>
          </a:xfrm>
          <a:prstGeom prst="rect">
            <a:avLst/>
          </a:prstGeom>
        </p:spPr>
        <p:txBody>
          <a:bodyPr wrap="square">
            <a:spAutoFit/>
          </a:bodyPr>
          <a:lstStyle/>
          <a:p>
            <a:r>
              <a:rPr lang="en-IN" sz="2400" b="1" i="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rPr>
              <a:t>From above analysis,</a:t>
            </a:r>
          </a:p>
          <a:p>
            <a:pPr>
              <a:buFont typeface="Arial" panose="020B0604020202020204" pitchFamily="34" charset="0"/>
              <a:buChar char="•"/>
            </a:pP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rPr>
              <a:t>We can see there's a decrement in minority recall class 0, for Logistic Regression &amp; Naive Bayes model compared to other sampling techniques.</a:t>
            </a:r>
          </a:p>
          <a:p>
            <a:pPr>
              <a:buFont typeface="Arial" panose="020B0604020202020204" pitchFamily="34" charset="0"/>
              <a:buChar char="•"/>
            </a:pP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rPr>
              <a:t>Both, these models have under performed with this technique.</a:t>
            </a:r>
            <a:endParaRPr lang="en-IN" b="0" i="0" dirty="0">
              <a:solidFill>
                <a:srgbClr val="FFC000"/>
              </a:solidFill>
              <a:effectLst/>
              <a:latin typeface="Helvetica Neue"/>
            </a:endParaRPr>
          </a:p>
        </p:txBody>
      </p:sp>
    </p:spTree>
    <p:extLst>
      <p:ext uri="{BB962C8B-B14F-4D97-AF65-F5344CB8AC3E}">
        <p14:creationId xmlns:p14="http://schemas.microsoft.com/office/powerpoint/2010/main" val="13112662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746" y="398579"/>
            <a:ext cx="10515600" cy="1325563"/>
          </a:xfrm>
        </p:spPr>
        <p:txBody>
          <a:bodyPr>
            <a:noAutofit/>
          </a:bodyPr>
          <a:lstStyle/>
          <a:p>
            <a:pPr marL="342900" indent="-342900">
              <a:buFont typeface="Wingdings" panose="05000000000000000000" pitchFamily="2" charset="2"/>
              <a:buChar char="Ø"/>
            </a:pPr>
            <a:r>
              <a:rPr lang="en-IN" sz="2400" b="1" dirty="0">
                <a:ln w="9525">
                  <a:solidFill>
                    <a:schemeClr val="bg1"/>
                  </a:solidFill>
                  <a:prstDash val="solid"/>
                </a:ln>
                <a:effectLst>
                  <a:outerShdw blurRad="12700" dist="38100" dir="2700000" algn="tl" rotWithShape="0">
                    <a:schemeClr val="bg1">
                      <a:lumMod val="50000"/>
                    </a:schemeClr>
                  </a:outerShdw>
                </a:effectLst>
                <a:latin typeface="Arial Black" panose="020B0A04020102020204" pitchFamily="34" charset="0"/>
              </a:rPr>
              <a:t>After analysis of sampling techniques, we will choose smote resampled data for further analysis for machine learning based sentiment analysis.</a:t>
            </a:r>
            <a:br>
              <a:rPr lang="en-IN" sz="2400" b="1" dirty="0">
                <a:ln w="9525">
                  <a:solidFill>
                    <a:schemeClr val="bg1"/>
                  </a:solidFill>
                  <a:prstDash val="solid"/>
                </a:ln>
                <a:effectLst>
                  <a:outerShdw blurRad="12700" dist="38100" dir="2700000" algn="tl" rotWithShape="0">
                    <a:schemeClr val="bg1">
                      <a:lumMod val="50000"/>
                    </a:schemeClr>
                  </a:outerShdw>
                </a:effectLst>
                <a:latin typeface="Arial Black" panose="020B0A04020102020204" pitchFamily="34" charset="0"/>
              </a:rPr>
            </a:br>
            <a:r>
              <a:rPr lang="en-IN" sz="2400" b="1" dirty="0">
                <a:ln w="9525">
                  <a:solidFill>
                    <a:schemeClr val="bg1"/>
                  </a:solidFill>
                  <a:prstDash val="solid"/>
                </a:ln>
                <a:effectLst>
                  <a:outerShdw blurRad="12700" dist="38100" dir="2700000" algn="tl" rotWithShape="0">
                    <a:schemeClr val="bg1">
                      <a:lumMod val="50000"/>
                    </a:schemeClr>
                  </a:outerShdw>
                </a:effectLst>
                <a:latin typeface="Arial Black" panose="020B0A04020102020204" pitchFamily="34" charset="0"/>
              </a:rPr>
              <a:t>Hence, as we observed the accuracy, precision and recall score have been improved using smote.</a:t>
            </a:r>
            <a:br>
              <a:rPr lang="en-IN" sz="2400" b="1" dirty="0">
                <a:ln w="9525">
                  <a:solidFill>
                    <a:schemeClr val="bg1"/>
                  </a:solidFill>
                  <a:prstDash val="solid"/>
                </a:ln>
                <a:effectLst>
                  <a:outerShdw blurRad="12700" dist="38100" dir="2700000" algn="tl" rotWithShape="0">
                    <a:schemeClr val="bg1">
                      <a:lumMod val="50000"/>
                    </a:schemeClr>
                  </a:outerShdw>
                </a:effectLst>
                <a:latin typeface="Arial Black" panose="020B0A04020102020204" pitchFamily="34" charset="0"/>
              </a:rPr>
            </a:br>
            <a:endParaRPr lang="en-IN" sz="2400" b="1" dirty="0">
              <a:ln w="9525">
                <a:solidFill>
                  <a:schemeClr val="bg1"/>
                </a:solidFill>
                <a:prstDash val="solid"/>
              </a:ln>
              <a:effectLst>
                <a:outerShdw blurRad="12700" dist="38100" dir="2700000" algn="tl" rotWithShape="0">
                  <a:schemeClr val="bg1">
                    <a:lumMod val="50000"/>
                  </a:schemeClr>
                </a:outerShdw>
              </a:effectLst>
              <a:latin typeface="Arial Black" panose="020B0A04020102020204" pitchFamily="34" charset="0"/>
            </a:endParaRPr>
          </a:p>
        </p:txBody>
      </p:sp>
      <p:sp>
        <p:nvSpPr>
          <p:cNvPr id="3" name="Rectangle 2"/>
          <p:cNvSpPr/>
          <p:nvPr/>
        </p:nvSpPr>
        <p:spPr>
          <a:xfrm>
            <a:off x="2303686" y="1801370"/>
            <a:ext cx="6804042" cy="584775"/>
          </a:xfrm>
          <a:prstGeom prst="rect">
            <a:avLst/>
          </a:prstGeom>
        </p:spPr>
        <p:txBody>
          <a:bodyPr wrap="none">
            <a:spAutoFit/>
          </a:bodyPr>
          <a:lstStyle/>
          <a:p>
            <a:r>
              <a:rPr lang="en-IN" sz="3200" b="1" dirty="0">
                <a:ln w="9525">
                  <a:solidFill>
                    <a:schemeClr val="bg1"/>
                  </a:solidFill>
                  <a:prstDash val="solid"/>
                </a:ln>
                <a:solidFill>
                  <a:srgbClr val="FF0000"/>
                </a:solidFill>
                <a:effectLst>
                  <a:outerShdw blurRad="12700" dist="38100" dir="2700000" algn="tl" rotWithShape="0">
                    <a:schemeClr val="bg1">
                      <a:lumMod val="50000"/>
                    </a:schemeClr>
                  </a:outerShdw>
                </a:effectLst>
                <a:latin typeface="Helvetica Neue"/>
              </a:rPr>
              <a:t>ML Model Stability &amp; Performance</a:t>
            </a:r>
            <a:endParaRPr lang="en-IN" sz="3200" b="1" i="0" dirty="0">
              <a:ln w="9525">
                <a:solidFill>
                  <a:schemeClr val="bg1"/>
                </a:solidFill>
                <a:prstDash val="solid"/>
              </a:ln>
              <a:solidFill>
                <a:srgbClr val="FF0000"/>
              </a:solidFill>
              <a:effectLst>
                <a:outerShdw blurRad="12700" dist="38100" dir="2700000" algn="tl" rotWithShape="0">
                  <a:schemeClr val="bg1">
                    <a:lumMod val="50000"/>
                  </a:schemeClr>
                </a:outerShdw>
              </a:effectLst>
              <a:latin typeface="Helvetica Neue"/>
            </a:endParaRPr>
          </a:p>
        </p:txBody>
      </p:sp>
      <p:pic>
        <p:nvPicPr>
          <p:cNvPr id="4" name="Picture 3"/>
          <p:cNvPicPr>
            <a:picLocks noChangeAspect="1"/>
          </p:cNvPicPr>
          <p:nvPr/>
        </p:nvPicPr>
        <p:blipFill>
          <a:blip r:embed="rId2"/>
          <a:stretch>
            <a:fillRect/>
          </a:stretch>
        </p:blipFill>
        <p:spPr>
          <a:xfrm>
            <a:off x="273786" y="2795998"/>
            <a:ext cx="4710810" cy="2694986"/>
          </a:xfrm>
          <a:prstGeom prst="rect">
            <a:avLst/>
          </a:prstGeom>
        </p:spPr>
      </p:pic>
      <p:sp>
        <p:nvSpPr>
          <p:cNvPr id="5" name="Rectangle 4"/>
          <p:cNvSpPr/>
          <p:nvPr/>
        </p:nvSpPr>
        <p:spPr>
          <a:xfrm>
            <a:off x="375713" y="5490984"/>
            <a:ext cx="4608883" cy="1323439"/>
          </a:xfrm>
          <a:prstGeom prst="rect">
            <a:avLst/>
          </a:prstGeom>
        </p:spPr>
        <p:txBody>
          <a:bodyPr wrap="square">
            <a:spAutoFit/>
          </a:bodyPr>
          <a:lstStyle/>
          <a:p>
            <a:r>
              <a:rPr lang="en-IN" sz="1600" b="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Arial Black" panose="020B0A04020102020204" pitchFamily="34" charset="0"/>
              </a:rPr>
              <a:t>The cross validation score is around 89% for Logistic Regression with 1% deviation, 77% for Naive Bayes model with 1.2% deviation on original dataset respectively.</a:t>
            </a:r>
          </a:p>
        </p:txBody>
      </p:sp>
      <p:pic>
        <p:nvPicPr>
          <p:cNvPr id="6" name="Picture 5"/>
          <p:cNvPicPr>
            <a:picLocks noChangeAspect="1"/>
          </p:cNvPicPr>
          <p:nvPr/>
        </p:nvPicPr>
        <p:blipFill>
          <a:blip r:embed="rId3"/>
          <a:stretch>
            <a:fillRect/>
          </a:stretch>
        </p:blipFill>
        <p:spPr>
          <a:xfrm>
            <a:off x="6062546" y="2795998"/>
            <a:ext cx="5101335" cy="2694986"/>
          </a:xfrm>
          <a:prstGeom prst="rect">
            <a:avLst/>
          </a:prstGeom>
        </p:spPr>
      </p:pic>
      <p:sp>
        <p:nvSpPr>
          <p:cNvPr id="8" name="Rectangle 7"/>
          <p:cNvSpPr/>
          <p:nvPr/>
        </p:nvSpPr>
        <p:spPr>
          <a:xfrm>
            <a:off x="6638122" y="2406405"/>
            <a:ext cx="3621569" cy="369332"/>
          </a:xfrm>
          <a:prstGeom prst="rect">
            <a:avLst/>
          </a:prstGeom>
        </p:spPr>
        <p:txBody>
          <a:bodyPr wrap="none">
            <a:spAutoFit/>
          </a:bodyPr>
          <a:lstStyle/>
          <a:p>
            <a:r>
              <a:rPr lang="en-IN" b="1" dirty="0">
                <a:solidFill>
                  <a:srgbClr val="00B050"/>
                </a:solidFill>
                <a:latin typeface="Helvetica Neue"/>
              </a:rPr>
              <a:t>Cross Validation on smote data</a:t>
            </a:r>
            <a:endParaRPr lang="en-IN" b="1" i="0" dirty="0">
              <a:solidFill>
                <a:srgbClr val="00B050"/>
              </a:solidFill>
              <a:effectLst/>
              <a:latin typeface="Helvetica Neue"/>
            </a:endParaRPr>
          </a:p>
        </p:txBody>
      </p:sp>
      <p:sp>
        <p:nvSpPr>
          <p:cNvPr id="9" name="Rectangle 8"/>
          <p:cNvSpPr/>
          <p:nvPr/>
        </p:nvSpPr>
        <p:spPr>
          <a:xfrm>
            <a:off x="741462" y="2406405"/>
            <a:ext cx="3775457" cy="369332"/>
          </a:xfrm>
          <a:prstGeom prst="rect">
            <a:avLst/>
          </a:prstGeom>
        </p:spPr>
        <p:txBody>
          <a:bodyPr wrap="none">
            <a:spAutoFit/>
          </a:bodyPr>
          <a:lstStyle/>
          <a:p>
            <a:r>
              <a:rPr lang="en-IN" b="1" dirty="0">
                <a:solidFill>
                  <a:srgbClr val="00B050"/>
                </a:solidFill>
                <a:latin typeface="Helvetica Neue"/>
              </a:rPr>
              <a:t>Cross Validation on original data</a:t>
            </a:r>
            <a:endParaRPr lang="en-IN" b="1" i="0" dirty="0">
              <a:solidFill>
                <a:srgbClr val="00B050"/>
              </a:solidFill>
              <a:effectLst/>
              <a:latin typeface="Helvetica Neue"/>
            </a:endParaRPr>
          </a:p>
        </p:txBody>
      </p:sp>
      <p:sp>
        <p:nvSpPr>
          <p:cNvPr id="10" name="Rectangle 9"/>
          <p:cNvSpPr/>
          <p:nvPr/>
        </p:nvSpPr>
        <p:spPr>
          <a:xfrm>
            <a:off x="6062545" y="5511245"/>
            <a:ext cx="5389757" cy="1323439"/>
          </a:xfrm>
          <a:prstGeom prst="rect">
            <a:avLst/>
          </a:prstGeom>
        </p:spPr>
        <p:txBody>
          <a:bodyPr wrap="square">
            <a:spAutoFit/>
          </a:bodyPr>
          <a:lstStyle/>
          <a:p>
            <a:r>
              <a:rPr lang="en-IN" sz="1600" b="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Arial Black" panose="020B0A04020102020204" pitchFamily="34" charset="0"/>
              </a:rPr>
              <a:t>The cross validation score is around 92% for Logistic Regression with 0.7 % deviation, 88% for Naive Bayes model with around 0.6 % deviation on smote resampled dataset respectively.</a:t>
            </a:r>
          </a:p>
        </p:txBody>
      </p:sp>
    </p:spTree>
    <p:extLst>
      <p:ext uri="{BB962C8B-B14F-4D97-AF65-F5344CB8AC3E}">
        <p14:creationId xmlns:p14="http://schemas.microsoft.com/office/powerpoint/2010/main" val="114806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48553"/>
          </a:xfrm>
        </p:spPr>
        <p:txBody>
          <a:bodyPr>
            <a:normAutofit/>
          </a:bodyPr>
          <a:lstStyle/>
          <a:p>
            <a:r>
              <a:rPr lang="en-IN" sz="1600" dirty="0">
                <a:latin typeface="Bell MT" panose="02020503060305020303" pitchFamily="18" charset="0"/>
              </a:rPr>
              <a:t>Let's, try building model using deep learning</a:t>
            </a:r>
          </a:p>
        </p:txBody>
      </p:sp>
      <p:sp>
        <p:nvSpPr>
          <p:cNvPr id="3" name="Content Placeholder 2"/>
          <p:cNvSpPr>
            <a:spLocks noGrp="1"/>
          </p:cNvSpPr>
          <p:nvPr>
            <p:ph idx="1"/>
          </p:nvPr>
        </p:nvSpPr>
        <p:spPr>
          <a:xfrm>
            <a:off x="760141" y="1090915"/>
            <a:ext cx="10515600" cy="4351338"/>
          </a:xfrm>
        </p:spPr>
        <p:txBody>
          <a:bodyPr/>
          <a:lstStyle/>
          <a:p>
            <a:pPr marL="0" indent="0">
              <a:buNone/>
            </a:pPr>
            <a:r>
              <a:rPr lang="en-IN" b="1" dirty="0" err="1"/>
              <a:t>Distilbert</a:t>
            </a:r>
            <a:r>
              <a:rPr lang="en-IN" b="1" dirty="0"/>
              <a:t> - Sentiment Analysis</a:t>
            </a:r>
          </a:p>
          <a:p>
            <a:r>
              <a:rPr lang="en-IN" sz="1800" dirty="0"/>
              <a:t>Model Description: This model is a fine-tune checkpoint of </a:t>
            </a:r>
            <a:r>
              <a:rPr lang="en-IN" sz="1800" dirty="0" err="1"/>
              <a:t>DistilBERT</a:t>
            </a:r>
            <a:r>
              <a:rPr lang="en-IN" sz="1800" dirty="0"/>
              <a:t>-base-uncased, fine-tuned on SST-2. This model reaches an accuracy of 91.3 on the </a:t>
            </a:r>
            <a:r>
              <a:rPr lang="en-IN" sz="1800" dirty="0" err="1"/>
              <a:t>dev</a:t>
            </a:r>
            <a:r>
              <a:rPr lang="en-IN" sz="1800" dirty="0"/>
              <a:t> set (for comparison, Bert </a:t>
            </a:r>
            <a:r>
              <a:rPr lang="en-IN" sz="1800" dirty="0" err="1"/>
              <a:t>bert</a:t>
            </a:r>
            <a:r>
              <a:rPr lang="en-IN" sz="1800" dirty="0"/>
              <a:t>-base-uncased version reaches an accuracy of 92.7).</a:t>
            </a:r>
          </a:p>
          <a:p>
            <a:endParaRPr lang="en-IN" dirty="0"/>
          </a:p>
        </p:txBody>
      </p:sp>
      <p:sp>
        <p:nvSpPr>
          <p:cNvPr id="4" name="Rectangle 3"/>
          <p:cNvSpPr/>
          <p:nvPr/>
        </p:nvSpPr>
        <p:spPr>
          <a:xfrm>
            <a:off x="760141" y="646771"/>
            <a:ext cx="8435323" cy="523220"/>
          </a:xfrm>
          <a:prstGeom prst="rect">
            <a:avLst/>
          </a:prstGeom>
        </p:spPr>
        <p:txBody>
          <a:bodyPr wrap="none">
            <a:spAutoFit/>
          </a:bodyPr>
          <a:lstStyle/>
          <a:p>
            <a:r>
              <a:rPr lang="en-IN" sz="2800" b="1" dirty="0">
                <a:ln w="9525">
                  <a:solidFill>
                    <a:schemeClr val="bg1"/>
                  </a:solidFill>
                  <a:prstDash val="solid"/>
                </a:ln>
                <a:solidFill>
                  <a:srgbClr val="FF0000"/>
                </a:solidFill>
                <a:effectLst>
                  <a:outerShdw blurRad="12700" dist="38100" dir="2700000" algn="tl" rotWithShape="0">
                    <a:schemeClr val="bg1">
                      <a:lumMod val="50000"/>
                    </a:schemeClr>
                  </a:outerShdw>
                </a:effectLst>
                <a:latin typeface="Helvetica Neue"/>
              </a:rPr>
              <a:t>Model Based - Deep Learning </a:t>
            </a:r>
            <a:r>
              <a:rPr lang="en-IN" sz="2800" b="1" dirty="0" err="1">
                <a:ln w="9525">
                  <a:solidFill>
                    <a:schemeClr val="bg1"/>
                  </a:solidFill>
                  <a:prstDash val="solid"/>
                </a:ln>
                <a:solidFill>
                  <a:srgbClr val="FF0000"/>
                </a:solidFill>
                <a:effectLst>
                  <a:outerShdw blurRad="12700" dist="38100" dir="2700000" algn="tl" rotWithShape="0">
                    <a:schemeClr val="bg1">
                      <a:lumMod val="50000"/>
                    </a:schemeClr>
                  </a:outerShdw>
                </a:effectLst>
                <a:latin typeface="Helvetica Neue"/>
              </a:rPr>
              <a:t>pretrained</a:t>
            </a:r>
            <a:r>
              <a:rPr lang="en-IN" sz="2800" b="1" dirty="0">
                <a:ln w="9525">
                  <a:solidFill>
                    <a:schemeClr val="bg1"/>
                  </a:solidFill>
                  <a:prstDash val="solid"/>
                </a:ln>
                <a:solidFill>
                  <a:srgbClr val="FF0000"/>
                </a:solidFill>
                <a:effectLst>
                  <a:outerShdw blurRad="12700" dist="38100" dir="2700000" algn="tl" rotWithShape="0">
                    <a:schemeClr val="bg1">
                      <a:lumMod val="50000"/>
                    </a:schemeClr>
                  </a:outerShdw>
                </a:effectLst>
                <a:latin typeface="Helvetica Neue"/>
              </a:rPr>
              <a:t> models</a:t>
            </a:r>
            <a:endParaRPr lang="en-IN" sz="2800" b="1" i="0" dirty="0">
              <a:ln w="9525">
                <a:solidFill>
                  <a:schemeClr val="bg1"/>
                </a:solidFill>
                <a:prstDash val="solid"/>
              </a:ln>
              <a:solidFill>
                <a:srgbClr val="FF0000"/>
              </a:solidFill>
              <a:effectLst>
                <a:outerShdw blurRad="12700" dist="38100" dir="2700000" algn="tl" rotWithShape="0">
                  <a:schemeClr val="bg1">
                    <a:lumMod val="50000"/>
                  </a:schemeClr>
                </a:outerShdw>
              </a:effectLst>
              <a:latin typeface="Helvetica Neue"/>
            </a:endParaRPr>
          </a:p>
        </p:txBody>
      </p:sp>
      <p:pic>
        <p:nvPicPr>
          <p:cNvPr id="5" name="Picture 4"/>
          <p:cNvPicPr>
            <a:picLocks noChangeAspect="1"/>
          </p:cNvPicPr>
          <p:nvPr/>
        </p:nvPicPr>
        <p:blipFill>
          <a:blip r:embed="rId2"/>
          <a:stretch>
            <a:fillRect/>
          </a:stretch>
        </p:blipFill>
        <p:spPr>
          <a:xfrm>
            <a:off x="700667" y="2514614"/>
            <a:ext cx="5317274" cy="3155795"/>
          </a:xfrm>
          <a:prstGeom prst="rect">
            <a:avLst/>
          </a:prstGeom>
        </p:spPr>
      </p:pic>
      <p:pic>
        <p:nvPicPr>
          <p:cNvPr id="6" name="Picture 5"/>
          <p:cNvPicPr>
            <a:picLocks noChangeAspect="1"/>
          </p:cNvPicPr>
          <p:nvPr/>
        </p:nvPicPr>
        <p:blipFill>
          <a:blip r:embed="rId3"/>
          <a:stretch>
            <a:fillRect/>
          </a:stretch>
        </p:blipFill>
        <p:spPr>
          <a:xfrm>
            <a:off x="6273490" y="2514613"/>
            <a:ext cx="5205529" cy="3155795"/>
          </a:xfrm>
          <a:prstGeom prst="rect">
            <a:avLst/>
          </a:prstGeom>
        </p:spPr>
      </p:pic>
      <p:sp>
        <p:nvSpPr>
          <p:cNvPr id="7" name="Rectangle 6"/>
          <p:cNvSpPr/>
          <p:nvPr/>
        </p:nvSpPr>
        <p:spPr>
          <a:xfrm>
            <a:off x="582651" y="5656224"/>
            <a:ext cx="11026698" cy="830997"/>
          </a:xfrm>
          <a:prstGeom prst="rect">
            <a:avLst/>
          </a:prstGeom>
        </p:spPr>
        <p:txBody>
          <a:bodyPr wrap="square">
            <a:spAutoFit/>
          </a:bodyPr>
          <a:lstStyle/>
          <a:p>
            <a:r>
              <a:rPr lang="en-IN" sz="1600" b="1" i="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rPr>
              <a:t>From above model evaluation,</a:t>
            </a:r>
          </a:p>
          <a:p>
            <a:pPr>
              <a:buFont typeface="Arial" panose="020B0604020202020204" pitchFamily="34" charset="0"/>
              <a:buChar char="•"/>
            </a:pPr>
            <a:r>
              <a:rPr lang="en-IN" sz="1600" b="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rPr>
              <a:t>Model is able to predict even the sarcastic sentences and provides score of the sentiment which is great!!</a:t>
            </a:r>
          </a:p>
          <a:p>
            <a:pPr>
              <a:buFont typeface="Arial" panose="020B0604020202020204" pitchFamily="34" charset="0"/>
              <a:buChar char="•"/>
            </a:pPr>
            <a:r>
              <a:rPr lang="en-IN" sz="1600" b="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rPr>
              <a:t>Model is working perfectly fine and hence, can be used for deployment.</a:t>
            </a:r>
            <a:endParaRPr lang="en-IN" sz="1600" b="1" i="0"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endParaRPr>
          </a:p>
        </p:txBody>
      </p:sp>
    </p:spTree>
    <p:extLst>
      <p:ext uri="{BB962C8B-B14F-4D97-AF65-F5344CB8AC3E}">
        <p14:creationId xmlns:p14="http://schemas.microsoft.com/office/powerpoint/2010/main" val="384904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302" y="1817649"/>
            <a:ext cx="10950498" cy="1739589"/>
          </a:xfrm>
        </p:spPr>
        <p:txBody>
          <a:bodyPr>
            <a:normAutofit/>
          </a:bodyPr>
          <a:lstStyle/>
          <a:p>
            <a:r>
              <a:rPr lang="en-IN" dirty="0"/>
              <a:t>.</a:t>
            </a:r>
            <a:br>
              <a:rPr lang="en-IN" dirty="0"/>
            </a:br>
            <a:endParaRPr lang="en-IN" dirty="0"/>
          </a:p>
        </p:txBody>
      </p:sp>
      <p:sp>
        <p:nvSpPr>
          <p:cNvPr id="3" name="Content Placeholder 2"/>
          <p:cNvSpPr>
            <a:spLocks noGrp="1"/>
          </p:cNvSpPr>
          <p:nvPr>
            <p:ph idx="1"/>
          </p:nvPr>
        </p:nvSpPr>
        <p:spPr>
          <a:xfrm>
            <a:off x="2399370" y="152942"/>
            <a:ext cx="5607205" cy="772610"/>
          </a:xfrm>
        </p:spPr>
        <p:txBody>
          <a:bodyPr>
            <a:noAutofit/>
          </a:bodyPr>
          <a:lstStyle/>
          <a:p>
            <a:pPr>
              <a:buFont typeface="Wingdings" panose="05000000000000000000" pitchFamily="2" charset="2"/>
              <a:buChar char="q"/>
            </a:pPr>
            <a:r>
              <a:rPr lang="en-IN" sz="4000" b="1" dirty="0">
                <a:ln w="9525">
                  <a:solidFill>
                    <a:schemeClr val="bg1"/>
                  </a:solidFill>
                  <a:prstDash val="solid"/>
                </a:ln>
                <a:solidFill>
                  <a:srgbClr val="FF0000"/>
                </a:solidFill>
                <a:effectLst>
                  <a:outerShdw blurRad="12700" dist="38100" dir="2700000" algn="tl" rotWithShape="0">
                    <a:schemeClr val="bg1">
                      <a:lumMod val="50000"/>
                    </a:schemeClr>
                  </a:outerShdw>
                </a:effectLst>
              </a:rPr>
              <a:t>Building Pipeline</a:t>
            </a:r>
          </a:p>
        </p:txBody>
      </p:sp>
      <p:sp>
        <p:nvSpPr>
          <p:cNvPr id="4" name="Rectangle 3"/>
          <p:cNvSpPr/>
          <p:nvPr/>
        </p:nvSpPr>
        <p:spPr>
          <a:xfrm>
            <a:off x="403302" y="925552"/>
            <a:ext cx="8861502" cy="646331"/>
          </a:xfrm>
          <a:prstGeom prst="rect">
            <a:avLst/>
          </a:prstGeom>
        </p:spPr>
        <p:txBody>
          <a:bodyPr wrap="square">
            <a:spAutoFit/>
          </a:bodyPr>
          <a:lstStyle/>
          <a:p>
            <a:pPr>
              <a:buFont typeface="Arial" panose="020B0604020202020204" pitchFamily="34" charset="0"/>
              <a:buChar char="•"/>
            </a:pPr>
            <a:r>
              <a:rPr lang="en-IN" dirty="0">
                <a:latin typeface="Helvetica Neue"/>
              </a:rPr>
              <a:t>Making pipeline for the ML classification based models to automate the process of </a:t>
            </a:r>
            <a:r>
              <a:rPr lang="en-IN" dirty="0" err="1">
                <a:latin typeface="Helvetica Neue"/>
              </a:rPr>
              <a:t>preprocessing</a:t>
            </a:r>
            <a:r>
              <a:rPr lang="en-IN" dirty="0">
                <a:latin typeface="Helvetica Neue"/>
              </a:rPr>
              <a:t>, training &amp; predicting the data.</a:t>
            </a:r>
            <a:endParaRPr lang="en-IN" b="0" i="0" dirty="0">
              <a:effectLst/>
              <a:latin typeface="Helvetica Neue"/>
            </a:endParaRPr>
          </a:p>
        </p:txBody>
      </p:sp>
      <p:pic>
        <p:nvPicPr>
          <p:cNvPr id="5" name="Picture 4"/>
          <p:cNvPicPr>
            <a:picLocks noChangeAspect="1"/>
          </p:cNvPicPr>
          <p:nvPr/>
        </p:nvPicPr>
        <p:blipFill>
          <a:blip r:embed="rId2"/>
          <a:stretch>
            <a:fillRect/>
          </a:stretch>
        </p:blipFill>
        <p:spPr>
          <a:xfrm>
            <a:off x="201536" y="1817649"/>
            <a:ext cx="5563646" cy="2687444"/>
          </a:xfrm>
          <a:prstGeom prst="rect">
            <a:avLst/>
          </a:prstGeom>
        </p:spPr>
      </p:pic>
      <p:pic>
        <p:nvPicPr>
          <p:cNvPr id="7" name="Picture 6"/>
          <p:cNvPicPr>
            <a:picLocks noChangeAspect="1"/>
          </p:cNvPicPr>
          <p:nvPr/>
        </p:nvPicPr>
        <p:blipFill>
          <a:blip r:embed="rId3"/>
          <a:stretch>
            <a:fillRect/>
          </a:stretch>
        </p:blipFill>
        <p:spPr>
          <a:xfrm>
            <a:off x="5953357" y="1817649"/>
            <a:ext cx="5400443" cy="2687444"/>
          </a:xfrm>
          <a:prstGeom prst="rect">
            <a:avLst/>
          </a:prstGeom>
        </p:spPr>
      </p:pic>
      <p:pic>
        <p:nvPicPr>
          <p:cNvPr id="8" name="Picture 7"/>
          <p:cNvPicPr>
            <a:picLocks noChangeAspect="1"/>
          </p:cNvPicPr>
          <p:nvPr/>
        </p:nvPicPr>
        <p:blipFill>
          <a:blip r:embed="rId4"/>
          <a:stretch>
            <a:fillRect/>
          </a:stretch>
        </p:blipFill>
        <p:spPr>
          <a:xfrm>
            <a:off x="3175515" y="4616606"/>
            <a:ext cx="5179334" cy="1940312"/>
          </a:xfrm>
          <a:prstGeom prst="rect">
            <a:avLst/>
          </a:prstGeom>
        </p:spPr>
      </p:pic>
    </p:spTree>
    <p:extLst>
      <p:ext uri="{BB962C8B-B14F-4D97-AF65-F5344CB8AC3E}">
        <p14:creationId xmlns:p14="http://schemas.microsoft.com/office/powerpoint/2010/main" val="1448005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830658" y="509819"/>
            <a:ext cx="7435850" cy="471488"/>
          </a:xfrm>
        </p:spPr>
        <p:txBody>
          <a:bodyPr>
            <a:normAutofit fontScale="90000"/>
          </a:bodyPr>
          <a:lstStyle/>
          <a:p>
            <a:r>
              <a:rPr lang="en-IN" b="1" dirty="0">
                <a:ln w="9525">
                  <a:solidFill>
                    <a:schemeClr val="bg1"/>
                  </a:solidFill>
                  <a:prstDash val="solid"/>
                </a:ln>
                <a:solidFill>
                  <a:srgbClr val="FF0066"/>
                </a:solidFill>
                <a:effectLst>
                  <a:outerShdw blurRad="12700" dist="38100" dir="2700000" algn="tl" rotWithShape="0">
                    <a:schemeClr val="bg1">
                      <a:lumMod val="50000"/>
                    </a:schemeClr>
                  </a:outerShdw>
                </a:effectLst>
              </a:rPr>
              <a:t>Testing the pipeline on our dataset</a:t>
            </a:r>
            <a:br>
              <a:rPr lang="en-IN" b="1" dirty="0">
                <a:ln w="9525">
                  <a:solidFill>
                    <a:schemeClr val="bg1"/>
                  </a:solidFill>
                  <a:prstDash val="solid"/>
                </a:ln>
                <a:solidFill>
                  <a:srgbClr val="FF0066"/>
                </a:solidFill>
                <a:effectLst>
                  <a:outerShdw blurRad="12700" dist="38100" dir="2700000" algn="tl" rotWithShape="0">
                    <a:schemeClr val="bg1">
                      <a:lumMod val="50000"/>
                    </a:schemeClr>
                  </a:outerShdw>
                </a:effectLst>
              </a:rPr>
            </a:br>
            <a:endParaRPr lang="en-IN" b="1" dirty="0">
              <a:ln w="9525">
                <a:solidFill>
                  <a:schemeClr val="bg1"/>
                </a:solidFill>
                <a:prstDash val="solid"/>
              </a:ln>
              <a:solidFill>
                <a:srgbClr val="FF0066"/>
              </a:solidFill>
              <a:effectLst>
                <a:outerShdw blurRad="12700" dist="38100" dir="2700000" algn="tl" rotWithShape="0">
                  <a:schemeClr val="bg1">
                    <a:lumMod val="50000"/>
                  </a:schemeClr>
                </a:outerShdw>
              </a:effectLst>
            </a:endParaRPr>
          </a:p>
        </p:txBody>
      </p:sp>
      <p:pic>
        <p:nvPicPr>
          <p:cNvPr id="8" name="Content Placeholder 7"/>
          <p:cNvPicPr>
            <a:picLocks noGrp="1" noChangeAspect="1"/>
          </p:cNvPicPr>
          <p:nvPr>
            <p:ph idx="1"/>
          </p:nvPr>
        </p:nvPicPr>
        <p:blipFill>
          <a:blip r:embed="rId2"/>
          <a:stretch>
            <a:fillRect/>
          </a:stretch>
        </p:blipFill>
        <p:spPr>
          <a:xfrm>
            <a:off x="201657" y="1070517"/>
            <a:ext cx="5071863" cy="5583886"/>
          </a:xfrm>
          <a:prstGeom prst="rect">
            <a:avLst/>
          </a:prstGeom>
        </p:spPr>
      </p:pic>
      <p:pic>
        <p:nvPicPr>
          <p:cNvPr id="9" name="Picture 8"/>
          <p:cNvPicPr>
            <a:picLocks noChangeAspect="1"/>
          </p:cNvPicPr>
          <p:nvPr/>
        </p:nvPicPr>
        <p:blipFill>
          <a:blip r:embed="rId3"/>
          <a:stretch>
            <a:fillRect/>
          </a:stretch>
        </p:blipFill>
        <p:spPr>
          <a:xfrm>
            <a:off x="5548583" y="981307"/>
            <a:ext cx="6156480" cy="5673096"/>
          </a:xfrm>
          <a:prstGeom prst="rect">
            <a:avLst/>
          </a:prstGeom>
        </p:spPr>
      </p:pic>
    </p:spTree>
    <p:extLst>
      <p:ext uri="{BB962C8B-B14F-4D97-AF65-F5344CB8AC3E}">
        <p14:creationId xmlns:p14="http://schemas.microsoft.com/office/powerpoint/2010/main" val="3548402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v"/>
            </a:pP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Arial Black" panose="020B0A04020102020204" pitchFamily="34" charset="0"/>
              </a:rPr>
              <a:t>Work Flow :</a:t>
            </a:r>
          </a:p>
        </p:txBody>
      </p:sp>
      <p:sp>
        <p:nvSpPr>
          <p:cNvPr id="4" name="Chevron 3"/>
          <p:cNvSpPr/>
          <p:nvPr/>
        </p:nvSpPr>
        <p:spPr>
          <a:xfrm>
            <a:off x="307003" y="2770303"/>
            <a:ext cx="4014440" cy="1449659"/>
          </a:xfrm>
          <a:prstGeom prst="chevron">
            <a:avLst/>
          </a:prstGeom>
          <a:solidFill>
            <a:srgbClr val="A500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Data Collection </a:t>
            </a:r>
          </a:p>
          <a:p>
            <a:pPr algn="ctr"/>
            <a:r>
              <a:rPr lang="en-IN" sz="2000" dirty="0">
                <a:solidFill>
                  <a:schemeClr val="tx1"/>
                </a:solidFill>
              </a:rPr>
              <a:t>and </a:t>
            </a:r>
          </a:p>
          <a:p>
            <a:pPr algn="ctr"/>
            <a:r>
              <a:rPr lang="en-IN" sz="2000" dirty="0">
                <a:solidFill>
                  <a:schemeClr val="tx1"/>
                </a:solidFill>
              </a:rPr>
              <a:t>understanding</a:t>
            </a:r>
          </a:p>
        </p:txBody>
      </p:sp>
      <p:sp>
        <p:nvSpPr>
          <p:cNvPr id="9" name="Chevron 8"/>
          <p:cNvSpPr/>
          <p:nvPr/>
        </p:nvSpPr>
        <p:spPr>
          <a:xfrm>
            <a:off x="4188178" y="2770302"/>
            <a:ext cx="3815644" cy="1449659"/>
          </a:xfrm>
          <a:prstGeom prst="chevron">
            <a:avLst/>
          </a:prstGeom>
          <a:solidFill>
            <a:srgbClr val="A500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Data Cleaning</a:t>
            </a:r>
          </a:p>
          <a:p>
            <a:pPr algn="ctr"/>
            <a:r>
              <a:rPr lang="en-IN" sz="2000" dirty="0">
                <a:solidFill>
                  <a:schemeClr val="tx1"/>
                </a:solidFill>
              </a:rPr>
              <a:t>and </a:t>
            </a:r>
          </a:p>
          <a:p>
            <a:pPr algn="ctr"/>
            <a:r>
              <a:rPr lang="en-IN" sz="2000" dirty="0">
                <a:solidFill>
                  <a:schemeClr val="tx1"/>
                </a:solidFill>
              </a:rPr>
              <a:t>Manipulation</a:t>
            </a:r>
          </a:p>
        </p:txBody>
      </p:sp>
      <p:sp>
        <p:nvSpPr>
          <p:cNvPr id="10" name="Chevron 9"/>
          <p:cNvSpPr/>
          <p:nvPr/>
        </p:nvSpPr>
        <p:spPr>
          <a:xfrm>
            <a:off x="8003822" y="2770301"/>
            <a:ext cx="3436226" cy="1449659"/>
          </a:xfrm>
          <a:prstGeom prst="chevron">
            <a:avLst/>
          </a:prstGeom>
          <a:solidFill>
            <a:srgbClr val="A500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Exploratory</a:t>
            </a:r>
          </a:p>
          <a:p>
            <a:pPr algn="ctr"/>
            <a:r>
              <a:rPr lang="en-IN" sz="2000" dirty="0">
                <a:solidFill>
                  <a:schemeClr val="tx1"/>
                </a:solidFill>
              </a:rPr>
              <a:t> Data </a:t>
            </a:r>
          </a:p>
          <a:p>
            <a:pPr algn="ctr"/>
            <a:r>
              <a:rPr lang="en-IN" sz="2000" dirty="0">
                <a:solidFill>
                  <a:schemeClr val="tx1"/>
                </a:solidFill>
              </a:rPr>
              <a:t>Analysis(EDA</a:t>
            </a:r>
            <a:r>
              <a:rPr lang="en-IN" dirty="0">
                <a:solidFill>
                  <a:schemeClr val="tx1"/>
                </a:solidFill>
              </a:rPr>
              <a:t>)</a:t>
            </a:r>
          </a:p>
        </p:txBody>
      </p:sp>
      <p:sp>
        <p:nvSpPr>
          <p:cNvPr id="11" name="TextBox 10"/>
          <p:cNvSpPr txBox="1"/>
          <p:nvPr/>
        </p:nvSpPr>
        <p:spPr>
          <a:xfrm>
            <a:off x="2149086" y="1528600"/>
            <a:ext cx="7985199" cy="523220"/>
          </a:xfrm>
          <a:prstGeom prst="rect">
            <a:avLst/>
          </a:prstGeom>
          <a:noFill/>
        </p:spPr>
        <p:txBody>
          <a:bodyPr wrap="none" rtlCol="0">
            <a:spAutoFit/>
          </a:bodyPr>
          <a:lstStyle/>
          <a:p>
            <a:r>
              <a:rPr lang="en-IN" sz="2800" dirty="0"/>
              <a:t>So we will divide our work flow into following 3 steps.</a:t>
            </a:r>
          </a:p>
        </p:txBody>
      </p:sp>
    </p:spTree>
    <p:extLst>
      <p:ext uri="{BB962C8B-B14F-4D97-AF65-F5344CB8AC3E}">
        <p14:creationId xmlns:p14="http://schemas.microsoft.com/office/powerpoint/2010/main" val="20549258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76999" cy="973021"/>
          </a:xfrm>
        </p:spPr>
        <p:txBody>
          <a:bodyPr>
            <a:normAutofit/>
          </a:bodyPr>
          <a:lstStyle/>
          <a:p>
            <a:pPr marL="342900" indent="-342900" algn="ctr">
              <a:buFont typeface="Wingdings" panose="05000000000000000000" pitchFamily="2" charset="2"/>
              <a:buChar char="Ø"/>
            </a:pPr>
            <a:r>
              <a:rPr lang="en-IN" sz="2000" b="1" dirty="0">
                <a:ln w="9525">
                  <a:solidFill>
                    <a:schemeClr val="bg1"/>
                  </a:solidFill>
                  <a:prstDash val="solid"/>
                </a:ln>
                <a:effectLst>
                  <a:outerShdw blurRad="12700" dist="38100" dir="2700000" algn="tl" rotWithShape="0">
                    <a:schemeClr val="bg1">
                      <a:lumMod val="50000"/>
                    </a:schemeClr>
                  </a:outerShdw>
                </a:effectLst>
                <a:latin typeface="Arial Black" panose="020B0A04020102020204" pitchFamily="34" charset="0"/>
              </a:rPr>
              <a:t>Reviewing the data after dropping the</a:t>
            </a:r>
            <a:br>
              <a:rPr lang="en-IN" sz="2000" b="1" dirty="0">
                <a:ln w="9525">
                  <a:solidFill>
                    <a:schemeClr val="bg1"/>
                  </a:solidFill>
                  <a:prstDash val="solid"/>
                </a:ln>
                <a:effectLst>
                  <a:outerShdw blurRad="12700" dist="38100" dir="2700000" algn="tl" rotWithShape="0">
                    <a:schemeClr val="bg1">
                      <a:lumMod val="50000"/>
                    </a:schemeClr>
                  </a:outerShdw>
                </a:effectLst>
                <a:latin typeface="Arial Black" panose="020B0A04020102020204" pitchFamily="34" charset="0"/>
              </a:rPr>
            </a:br>
            <a:r>
              <a:rPr lang="en-IN" sz="2000" b="1" dirty="0">
                <a:ln w="9525">
                  <a:solidFill>
                    <a:schemeClr val="bg1"/>
                  </a:solidFill>
                  <a:prstDash val="solid"/>
                </a:ln>
                <a:effectLst>
                  <a:outerShdw blurRad="12700" dist="38100" dir="2700000" algn="tl" rotWithShape="0">
                    <a:schemeClr val="bg1">
                      <a:lumMod val="50000"/>
                    </a:schemeClr>
                  </a:outerShdw>
                </a:effectLst>
                <a:latin typeface="Arial Black" panose="020B0A04020102020204" pitchFamily="34" charset="0"/>
              </a:rPr>
              <a:t> test samples</a:t>
            </a:r>
          </a:p>
        </p:txBody>
      </p:sp>
      <p:pic>
        <p:nvPicPr>
          <p:cNvPr id="5" name="Picture 4"/>
          <p:cNvPicPr>
            <a:picLocks noChangeAspect="1"/>
          </p:cNvPicPr>
          <p:nvPr/>
        </p:nvPicPr>
        <p:blipFill>
          <a:blip r:embed="rId2"/>
          <a:stretch>
            <a:fillRect/>
          </a:stretch>
        </p:blipFill>
        <p:spPr>
          <a:xfrm>
            <a:off x="1321188" y="867607"/>
            <a:ext cx="4286250" cy="2782578"/>
          </a:xfrm>
          <a:prstGeom prst="rect">
            <a:avLst/>
          </a:prstGeom>
        </p:spPr>
      </p:pic>
      <p:pic>
        <p:nvPicPr>
          <p:cNvPr id="6" name="Picture 5"/>
          <p:cNvPicPr>
            <a:picLocks noChangeAspect="1"/>
          </p:cNvPicPr>
          <p:nvPr/>
        </p:nvPicPr>
        <p:blipFill>
          <a:blip r:embed="rId3"/>
          <a:stretch>
            <a:fillRect/>
          </a:stretch>
        </p:blipFill>
        <p:spPr>
          <a:xfrm>
            <a:off x="7431706" y="705392"/>
            <a:ext cx="3171825" cy="2182774"/>
          </a:xfrm>
          <a:prstGeom prst="rect">
            <a:avLst/>
          </a:prstGeom>
        </p:spPr>
      </p:pic>
      <p:sp>
        <p:nvSpPr>
          <p:cNvPr id="7" name="Rectangle 6"/>
          <p:cNvSpPr/>
          <p:nvPr/>
        </p:nvSpPr>
        <p:spPr>
          <a:xfrm>
            <a:off x="6588484" y="211203"/>
            <a:ext cx="5039008" cy="369332"/>
          </a:xfrm>
          <a:prstGeom prst="rect">
            <a:avLst/>
          </a:prstGeom>
        </p:spPr>
        <p:txBody>
          <a:bodyPr wrap="none">
            <a:spAutoFit/>
          </a:bodyPr>
          <a:lstStyle/>
          <a:p>
            <a:pPr marL="285750" indent="-285750">
              <a:buFont typeface="Wingdings" panose="05000000000000000000" pitchFamily="2" charset="2"/>
              <a:buChar char="Ø"/>
            </a:pPr>
            <a:r>
              <a:rPr lang="en-IN" b="1" dirty="0">
                <a:ln w="9525">
                  <a:solidFill>
                    <a:schemeClr val="bg1"/>
                  </a:solidFill>
                  <a:prstDash val="solid"/>
                </a:ln>
                <a:effectLst>
                  <a:outerShdw blurRad="12700" dist="38100" dir="2700000" algn="tl" rotWithShape="0">
                    <a:schemeClr val="bg1">
                      <a:lumMod val="50000"/>
                    </a:schemeClr>
                  </a:outerShdw>
                </a:effectLst>
              </a:rPr>
              <a:t>Splitting the original data for training the model</a:t>
            </a:r>
          </a:p>
        </p:txBody>
      </p:sp>
      <p:pic>
        <p:nvPicPr>
          <p:cNvPr id="9" name="Picture 8"/>
          <p:cNvPicPr>
            <a:picLocks noChangeAspect="1"/>
          </p:cNvPicPr>
          <p:nvPr/>
        </p:nvPicPr>
        <p:blipFill>
          <a:blip r:embed="rId4"/>
          <a:stretch>
            <a:fillRect/>
          </a:stretch>
        </p:blipFill>
        <p:spPr>
          <a:xfrm>
            <a:off x="10730494" y="705391"/>
            <a:ext cx="1123950" cy="2182775"/>
          </a:xfrm>
          <a:prstGeom prst="rect">
            <a:avLst/>
          </a:prstGeom>
        </p:spPr>
      </p:pic>
      <p:sp>
        <p:nvSpPr>
          <p:cNvPr id="10" name="Rectangle 9"/>
          <p:cNvSpPr/>
          <p:nvPr/>
        </p:nvSpPr>
        <p:spPr>
          <a:xfrm>
            <a:off x="661697" y="3846500"/>
            <a:ext cx="4675511" cy="369332"/>
          </a:xfrm>
          <a:prstGeom prst="rect">
            <a:avLst/>
          </a:prstGeom>
        </p:spPr>
        <p:txBody>
          <a:bodyPr wrap="none">
            <a:spAutoFit/>
          </a:bodyPr>
          <a:lstStyle/>
          <a:p>
            <a:pPr marL="285750" indent="-285750">
              <a:buFont typeface="Wingdings" panose="05000000000000000000" pitchFamily="2" charset="2"/>
              <a:buChar char="Ø"/>
            </a:pPr>
            <a:r>
              <a:rPr lang="en-IN" b="1" dirty="0">
                <a:ln w="9525">
                  <a:solidFill>
                    <a:schemeClr val="bg1"/>
                  </a:solidFill>
                  <a:prstDash val="solid"/>
                </a:ln>
                <a:effectLst>
                  <a:outerShdw blurRad="12700" dist="38100" dir="2700000" algn="tl" rotWithShape="0">
                    <a:schemeClr val="bg1">
                      <a:lumMod val="50000"/>
                    </a:schemeClr>
                  </a:outerShdw>
                </a:effectLst>
              </a:rPr>
              <a:t>Training the model using Logistic Regression</a:t>
            </a:r>
          </a:p>
        </p:txBody>
      </p:sp>
      <p:pic>
        <p:nvPicPr>
          <p:cNvPr id="11" name="Picture 10"/>
          <p:cNvPicPr>
            <a:picLocks noChangeAspect="1"/>
          </p:cNvPicPr>
          <p:nvPr/>
        </p:nvPicPr>
        <p:blipFill>
          <a:blip r:embed="rId5"/>
          <a:stretch>
            <a:fillRect/>
          </a:stretch>
        </p:blipFill>
        <p:spPr>
          <a:xfrm>
            <a:off x="84447" y="4215832"/>
            <a:ext cx="5892607" cy="2124075"/>
          </a:xfrm>
          <a:prstGeom prst="rect">
            <a:avLst/>
          </a:prstGeom>
        </p:spPr>
      </p:pic>
      <p:pic>
        <p:nvPicPr>
          <p:cNvPr id="12" name="Picture 11"/>
          <p:cNvPicPr>
            <a:picLocks noChangeAspect="1"/>
          </p:cNvPicPr>
          <p:nvPr/>
        </p:nvPicPr>
        <p:blipFill>
          <a:blip r:embed="rId6"/>
          <a:stretch>
            <a:fillRect/>
          </a:stretch>
        </p:blipFill>
        <p:spPr>
          <a:xfrm>
            <a:off x="6379075" y="3013022"/>
            <a:ext cx="5457825" cy="3755768"/>
          </a:xfrm>
          <a:prstGeom prst="rect">
            <a:avLst/>
          </a:prstGeom>
        </p:spPr>
      </p:pic>
    </p:spTree>
    <p:extLst>
      <p:ext uri="{BB962C8B-B14F-4D97-AF65-F5344CB8AC3E}">
        <p14:creationId xmlns:p14="http://schemas.microsoft.com/office/powerpoint/2010/main" val="3539584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1676400" y="-392365"/>
            <a:ext cx="10515600" cy="1325563"/>
          </a:xfrm>
        </p:spPr>
        <p:txBody>
          <a:bodyPr>
            <a:normAutofit/>
          </a:bodyPr>
          <a:lstStyle/>
          <a:p>
            <a:pPr marL="342900" indent="-342900">
              <a:buFont typeface="Wingdings" panose="05000000000000000000" pitchFamily="2" charset="2"/>
              <a:buChar char="Ø"/>
            </a:pPr>
            <a:r>
              <a:rPr lang="en-IN" sz="2400" b="1" dirty="0">
                <a:ln w="9525">
                  <a:solidFill>
                    <a:schemeClr val="bg1"/>
                  </a:solidFill>
                  <a:prstDash val="solid"/>
                </a:ln>
                <a:effectLst>
                  <a:outerShdw blurRad="12700" dist="38100" dir="2700000" algn="tl" rotWithShape="0">
                    <a:schemeClr val="bg1">
                      <a:lumMod val="50000"/>
                    </a:schemeClr>
                  </a:outerShdw>
                </a:effectLst>
                <a:latin typeface="Arial Black" panose="020B0A04020102020204" pitchFamily="34" charset="0"/>
              </a:rPr>
              <a:t>Training the model using Naive Bayes</a:t>
            </a:r>
          </a:p>
        </p:txBody>
      </p:sp>
      <p:pic>
        <p:nvPicPr>
          <p:cNvPr id="6" name="Picture 5"/>
          <p:cNvPicPr>
            <a:picLocks noChangeAspect="1"/>
          </p:cNvPicPr>
          <p:nvPr/>
        </p:nvPicPr>
        <p:blipFill>
          <a:blip r:embed="rId2"/>
          <a:stretch>
            <a:fillRect/>
          </a:stretch>
        </p:blipFill>
        <p:spPr>
          <a:xfrm>
            <a:off x="1472193" y="597055"/>
            <a:ext cx="7753350" cy="2095500"/>
          </a:xfrm>
          <a:prstGeom prst="rect">
            <a:avLst/>
          </a:prstGeom>
        </p:spPr>
      </p:pic>
      <p:pic>
        <p:nvPicPr>
          <p:cNvPr id="7" name="Picture 6"/>
          <p:cNvPicPr>
            <a:picLocks noChangeAspect="1"/>
          </p:cNvPicPr>
          <p:nvPr/>
        </p:nvPicPr>
        <p:blipFill>
          <a:blip r:embed="rId3"/>
          <a:stretch>
            <a:fillRect/>
          </a:stretch>
        </p:blipFill>
        <p:spPr>
          <a:xfrm>
            <a:off x="2327236" y="2840774"/>
            <a:ext cx="5686425" cy="3671538"/>
          </a:xfrm>
          <a:prstGeom prst="rect">
            <a:avLst/>
          </a:prstGeom>
        </p:spPr>
      </p:pic>
    </p:spTree>
    <p:extLst>
      <p:ext uri="{BB962C8B-B14F-4D97-AF65-F5344CB8AC3E}">
        <p14:creationId xmlns:p14="http://schemas.microsoft.com/office/powerpoint/2010/main" val="1940449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idx="1"/>
          </p:nvPr>
        </p:nvSpPr>
        <p:spPr>
          <a:xfrm>
            <a:off x="603250" y="354013"/>
            <a:ext cx="10515600" cy="4240289"/>
          </a:xfrm>
        </p:spPr>
        <p:txBody>
          <a:bodyPr>
            <a:normAutofit fontScale="85000" lnSpcReduction="20000"/>
          </a:bodyPr>
          <a:lstStyle/>
          <a:p>
            <a:pPr marL="0" indent="0">
              <a:buNone/>
            </a:pPr>
            <a:endParaRPr lang="en-IN" b="1" dirty="0"/>
          </a:p>
          <a:p>
            <a:pPr marL="0" indent="0">
              <a:buNone/>
            </a:pPr>
            <a:r>
              <a:rPr lang="en-IN" b="1" dirty="0"/>
              <a:t>                                              </a:t>
            </a:r>
            <a:r>
              <a:rPr lang="en-IN" sz="4800" b="1" dirty="0">
                <a:ln w="9525">
                  <a:solidFill>
                    <a:schemeClr val="bg1"/>
                  </a:solidFill>
                  <a:prstDash val="solid"/>
                </a:ln>
                <a:solidFill>
                  <a:srgbClr val="0070C0"/>
                </a:solidFill>
                <a:effectLst>
                  <a:outerShdw blurRad="12700" dist="38100" dir="2700000" algn="tl" rotWithShape="0">
                    <a:schemeClr val="bg1">
                      <a:lumMod val="50000"/>
                    </a:schemeClr>
                  </a:outerShdw>
                </a:effectLst>
              </a:rPr>
              <a:t>Conclusion:</a:t>
            </a:r>
          </a:p>
          <a:p>
            <a:r>
              <a:rPr lang="en-IN" b="1" dirty="0">
                <a:ln w="9525">
                  <a:solidFill>
                    <a:schemeClr val="bg1"/>
                  </a:solidFill>
                  <a:prstDash val="solid"/>
                </a:ln>
                <a:effectLst>
                  <a:outerShdw blurRad="12700" dist="38100" dir="2700000" algn="tl" rotWithShape="0">
                    <a:schemeClr val="bg1">
                      <a:lumMod val="50000"/>
                    </a:schemeClr>
                  </a:outerShdw>
                </a:effectLst>
              </a:rPr>
              <a:t>After comparing the performance &amp; accuracy for 2 classification models, both performed well. Since, the accuracy of Logistic Regression has higher precision &amp; recall score we can finalise this model for our dataset.</a:t>
            </a:r>
          </a:p>
          <a:p>
            <a:endParaRPr lang="en-IN" b="1" dirty="0">
              <a:ln w="9525">
                <a:solidFill>
                  <a:schemeClr val="bg1"/>
                </a:solidFill>
                <a:prstDash val="solid"/>
              </a:ln>
              <a:effectLst>
                <a:outerShdw blurRad="12700" dist="38100" dir="2700000" algn="tl" rotWithShape="0">
                  <a:schemeClr val="bg1">
                    <a:lumMod val="50000"/>
                  </a:schemeClr>
                </a:outerShdw>
              </a:effectLst>
            </a:endParaRPr>
          </a:p>
          <a:p>
            <a:r>
              <a:rPr lang="en-IN" b="1" dirty="0">
                <a:ln w="9525">
                  <a:solidFill>
                    <a:schemeClr val="bg1"/>
                  </a:solidFill>
                  <a:prstDash val="solid"/>
                </a:ln>
                <a:effectLst>
                  <a:outerShdw blurRad="12700" dist="38100" dir="2700000" algn="tl" rotWithShape="0">
                    <a:schemeClr val="bg1">
                      <a:lumMod val="50000"/>
                    </a:schemeClr>
                  </a:outerShdw>
                </a:effectLst>
              </a:rPr>
              <a:t>We can also finalise the pre-trained model, as it was able to correctly judge the statement and also provide a sentiment score thereon.</a:t>
            </a:r>
          </a:p>
          <a:p>
            <a:endParaRPr lang="en-IN" b="1" dirty="0">
              <a:ln w="9525">
                <a:solidFill>
                  <a:schemeClr val="bg1"/>
                </a:solidFill>
                <a:prstDash val="solid"/>
              </a:ln>
              <a:effectLst>
                <a:outerShdw blurRad="12700" dist="38100" dir="2700000" algn="tl" rotWithShape="0">
                  <a:schemeClr val="bg1">
                    <a:lumMod val="50000"/>
                  </a:schemeClr>
                </a:outerShdw>
              </a:effectLst>
            </a:endParaRPr>
          </a:p>
          <a:p>
            <a:r>
              <a:rPr lang="en-IN" b="1" dirty="0">
                <a:ln w="9525">
                  <a:solidFill>
                    <a:schemeClr val="bg1"/>
                  </a:solidFill>
                  <a:prstDash val="solid"/>
                </a:ln>
                <a:effectLst>
                  <a:outerShdw blurRad="12700" dist="38100" dir="2700000" algn="tl" rotWithShape="0">
                    <a:schemeClr val="bg1">
                      <a:lumMod val="50000"/>
                    </a:schemeClr>
                  </a:outerShdw>
                </a:effectLst>
              </a:rPr>
              <a:t>Hence, we can go ahead and finalise our model 2, since dataset is not complex and overall stability and performance of model is good.</a:t>
            </a:r>
          </a:p>
          <a:p>
            <a:pPr marL="0" indent="0">
              <a:buNone/>
            </a:pPr>
            <a:endParaRPr lang="en-IN" dirty="0"/>
          </a:p>
        </p:txBody>
      </p:sp>
    </p:spTree>
    <p:extLst>
      <p:ext uri="{BB962C8B-B14F-4D97-AF65-F5344CB8AC3E}">
        <p14:creationId xmlns:p14="http://schemas.microsoft.com/office/powerpoint/2010/main" val="3604442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EF4CA9-7905-032F-C81D-7282FB276178}"/>
              </a:ext>
            </a:extLst>
          </p:cNvPr>
          <p:cNvSpPr txBox="1"/>
          <p:nvPr/>
        </p:nvSpPr>
        <p:spPr>
          <a:xfrm>
            <a:off x="-405352" y="3223967"/>
            <a:ext cx="12038028" cy="1107996"/>
          </a:xfrm>
          <a:prstGeom prst="rect">
            <a:avLst/>
          </a:prstGeom>
          <a:noFill/>
        </p:spPr>
        <p:txBody>
          <a:bodyPr wrap="square">
            <a:spAutoFit/>
          </a:bodyPr>
          <a:lstStyle/>
          <a:p>
            <a:pPr algn="ctr"/>
            <a:r>
              <a:rPr lang="en-US" sz="6600" b="1" i="1" dirty="0">
                <a:solidFill>
                  <a:srgbClr val="92D050"/>
                </a:solidFill>
                <a:latin typeface="Calisto MT" panose="02040603050505030304" pitchFamily="18" charset="0"/>
              </a:rPr>
              <a:t>Deployment</a:t>
            </a:r>
            <a:endParaRPr lang="en-US" sz="6600" b="1" i="1" dirty="0"/>
          </a:p>
        </p:txBody>
      </p:sp>
    </p:spTree>
    <p:extLst>
      <p:ext uri="{BB962C8B-B14F-4D97-AF65-F5344CB8AC3E}">
        <p14:creationId xmlns:p14="http://schemas.microsoft.com/office/powerpoint/2010/main" val="2764956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CE6F1-349F-A167-5FC7-F38E49DDD5B4}"/>
              </a:ext>
            </a:extLst>
          </p:cNvPr>
          <p:cNvSpPr>
            <a:spLocks noGrp="1"/>
          </p:cNvSpPr>
          <p:nvPr>
            <p:ph type="title"/>
          </p:nvPr>
        </p:nvSpPr>
        <p:spPr/>
        <p:txBody>
          <a:bodyPr/>
          <a:lstStyle/>
          <a:p>
            <a:r>
              <a:rPr lang="en-US" b="1" i="1" dirty="0" err="1">
                <a:solidFill>
                  <a:srgbClr val="FFFF00"/>
                </a:solidFill>
                <a:latin typeface="Bodoni MT" panose="02070603080606020203" pitchFamily="18" charset="0"/>
              </a:rPr>
              <a:t>Streamlit</a:t>
            </a:r>
            <a:r>
              <a:rPr lang="en-US" b="1" i="1" dirty="0">
                <a:solidFill>
                  <a:srgbClr val="FFFF00"/>
                </a:solidFill>
                <a:latin typeface="Bodoni MT" panose="02070603080606020203" pitchFamily="18" charset="0"/>
              </a:rPr>
              <a:t> :-</a:t>
            </a:r>
          </a:p>
        </p:txBody>
      </p:sp>
      <p:pic>
        <p:nvPicPr>
          <p:cNvPr id="7" name="Content Placeholder 6">
            <a:extLst>
              <a:ext uri="{FF2B5EF4-FFF2-40B4-BE49-F238E27FC236}">
                <a16:creationId xmlns:a16="http://schemas.microsoft.com/office/drawing/2014/main" id="{84DAF880-C7FA-655C-04D3-B0D14949D468}"/>
              </a:ext>
            </a:extLst>
          </p:cNvPr>
          <p:cNvPicPr>
            <a:picLocks noGrp="1" noChangeAspect="1"/>
          </p:cNvPicPr>
          <p:nvPr>
            <p:ph idx="1"/>
          </p:nvPr>
        </p:nvPicPr>
        <p:blipFill>
          <a:blip r:embed="rId2"/>
          <a:stretch>
            <a:fillRect/>
          </a:stretch>
        </p:blipFill>
        <p:spPr>
          <a:xfrm>
            <a:off x="3052234" y="2366963"/>
            <a:ext cx="6087532" cy="3424237"/>
          </a:xfrm>
        </p:spPr>
      </p:pic>
    </p:spTree>
    <p:extLst>
      <p:ext uri="{BB962C8B-B14F-4D97-AF65-F5344CB8AC3E}">
        <p14:creationId xmlns:p14="http://schemas.microsoft.com/office/powerpoint/2010/main" val="30172646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9A276-B048-DC51-B541-058BDED94B0F}"/>
              </a:ext>
            </a:extLst>
          </p:cNvPr>
          <p:cNvSpPr txBox="1">
            <a:spLocks/>
          </p:cNvSpPr>
          <p:nvPr/>
        </p:nvSpPr>
        <p:spPr>
          <a:xfrm>
            <a:off x="839788" y="457200"/>
            <a:ext cx="3932237" cy="16002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a:solidFill>
                  <a:srgbClr val="00B050"/>
                </a:solidFill>
                <a:latin typeface="Calisto MT" panose="02040603050505030304" pitchFamily="18" charset="0"/>
              </a:rPr>
              <a:t>Positive Statement</a:t>
            </a:r>
            <a:endParaRPr lang="en-US" sz="5400" dirty="0">
              <a:solidFill>
                <a:srgbClr val="00B050"/>
              </a:solidFill>
              <a:latin typeface="Calisto MT" panose="02040603050505030304" pitchFamily="18" charset="0"/>
            </a:endParaRPr>
          </a:p>
        </p:txBody>
      </p:sp>
      <p:sp>
        <p:nvSpPr>
          <p:cNvPr id="3" name="Text Placeholder 3">
            <a:extLst>
              <a:ext uri="{FF2B5EF4-FFF2-40B4-BE49-F238E27FC236}">
                <a16:creationId xmlns:a16="http://schemas.microsoft.com/office/drawing/2014/main" id="{2B422182-F847-D6BF-6D43-C71ECE2538A1}"/>
              </a:ext>
            </a:extLst>
          </p:cNvPr>
          <p:cNvSpPr txBox="1">
            <a:spLocks/>
          </p:cNvSpPr>
          <p:nvPr/>
        </p:nvSpPr>
        <p:spPr>
          <a:xfrm>
            <a:off x="839788" y="2057401"/>
            <a:ext cx="3932237" cy="2326064"/>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3200" b="1">
                <a:ln w="9525">
                  <a:solidFill>
                    <a:schemeClr val="bg1"/>
                  </a:solidFill>
                  <a:prstDash val="solid"/>
                </a:ln>
                <a:solidFill>
                  <a:srgbClr val="00B0F0"/>
                </a:solidFill>
                <a:effectLst>
                  <a:outerShdw blurRad="12700" dist="38100" dir="2700000" algn="tl" rotWithShape="0">
                    <a:schemeClr val="bg1">
                      <a:lumMod val="50000"/>
                    </a:schemeClr>
                  </a:outerShdw>
                </a:effectLst>
                <a:latin typeface="Calisto MT" panose="02040603050505030304" pitchFamily="18" charset="0"/>
              </a:rPr>
              <a:t>This Statement and review users are highly satisfied with their experience at hotels.</a:t>
            </a:r>
            <a:endParaRPr lang="en-US" sz="3200" dirty="0">
              <a:solidFill>
                <a:srgbClr val="00B0F0"/>
              </a:solidFill>
              <a:latin typeface="Calisto MT" panose="02040603050505030304" pitchFamily="18" charset="0"/>
            </a:endParaRPr>
          </a:p>
        </p:txBody>
      </p:sp>
      <p:pic>
        <p:nvPicPr>
          <p:cNvPr id="4" name="Picture 3">
            <a:extLst>
              <a:ext uri="{FF2B5EF4-FFF2-40B4-BE49-F238E27FC236}">
                <a16:creationId xmlns:a16="http://schemas.microsoft.com/office/drawing/2014/main" id="{E1ECCA1F-C5AA-D501-D360-580D3DE2CD5F}"/>
              </a:ext>
            </a:extLst>
          </p:cNvPr>
          <p:cNvPicPr>
            <a:picLocks noChangeAspect="1"/>
          </p:cNvPicPr>
          <p:nvPr/>
        </p:nvPicPr>
        <p:blipFill>
          <a:blip r:embed="rId2"/>
          <a:stretch>
            <a:fillRect/>
          </a:stretch>
        </p:blipFill>
        <p:spPr>
          <a:xfrm>
            <a:off x="5183188" y="987425"/>
            <a:ext cx="6169023" cy="4873625"/>
          </a:xfrm>
          <a:prstGeom prst="rect">
            <a:avLst/>
          </a:prstGeom>
        </p:spPr>
      </p:pic>
    </p:spTree>
    <p:extLst>
      <p:ext uri="{BB962C8B-B14F-4D97-AF65-F5344CB8AC3E}">
        <p14:creationId xmlns:p14="http://schemas.microsoft.com/office/powerpoint/2010/main" val="24371554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8EBCE-EC4B-ED44-28FC-842104B1F6F9}"/>
              </a:ext>
            </a:extLst>
          </p:cNvPr>
          <p:cNvSpPr txBox="1">
            <a:spLocks/>
          </p:cNvSpPr>
          <p:nvPr/>
        </p:nvSpPr>
        <p:spPr>
          <a:xfrm>
            <a:off x="839788" y="457200"/>
            <a:ext cx="3932237" cy="16002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solidFill>
                  <a:srgbClr val="FF0000"/>
                </a:solidFill>
                <a:latin typeface="Calisto MT" panose="02040603050505030304" pitchFamily="18" charset="0"/>
              </a:rPr>
              <a:t>Negative Statement</a:t>
            </a:r>
            <a:endParaRPr lang="en-US" sz="4000" dirty="0">
              <a:solidFill>
                <a:srgbClr val="FF0000"/>
              </a:solidFill>
            </a:endParaRPr>
          </a:p>
        </p:txBody>
      </p:sp>
      <p:pic>
        <p:nvPicPr>
          <p:cNvPr id="3" name="Picture Placeholder 5">
            <a:extLst>
              <a:ext uri="{FF2B5EF4-FFF2-40B4-BE49-F238E27FC236}">
                <a16:creationId xmlns:a16="http://schemas.microsoft.com/office/drawing/2014/main" id="{2D519F14-758A-A63C-A8CF-E26CBC5A64F6}"/>
              </a:ext>
            </a:extLst>
          </p:cNvPr>
          <p:cNvPicPr>
            <a:picLocks noChangeAspect="1"/>
          </p:cNvPicPr>
          <p:nvPr/>
        </p:nvPicPr>
        <p:blipFill rotWithShape="1">
          <a:blip r:embed="rId2"/>
          <a:srcRect l="14381" r="14381"/>
          <a:stretch/>
        </p:blipFill>
        <p:spPr>
          <a:xfrm>
            <a:off x="5505254" y="987425"/>
            <a:ext cx="5850134" cy="4873625"/>
          </a:xfrm>
          <a:prstGeom prst="rect">
            <a:avLst/>
          </a:prstGeom>
        </p:spPr>
      </p:pic>
      <p:sp>
        <p:nvSpPr>
          <p:cNvPr id="4" name="Text Placeholder 3">
            <a:extLst>
              <a:ext uri="{FF2B5EF4-FFF2-40B4-BE49-F238E27FC236}">
                <a16:creationId xmlns:a16="http://schemas.microsoft.com/office/drawing/2014/main" id="{F6C0526D-BBC1-FDDE-1E60-0EC4C2672E9D}"/>
              </a:ext>
            </a:extLst>
          </p:cNvPr>
          <p:cNvSpPr txBox="1">
            <a:spLocks/>
          </p:cNvSpPr>
          <p:nvPr/>
        </p:nvSpPr>
        <p:spPr>
          <a:xfrm>
            <a:off x="839788" y="2057400"/>
            <a:ext cx="3932237" cy="3811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3200" b="1" dirty="0">
                <a:ln w="9525">
                  <a:solidFill>
                    <a:schemeClr val="bg1"/>
                  </a:solidFill>
                  <a:prstDash val="solid"/>
                </a:ln>
                <a:solidFill>
                  <a:srgbClr val="00B0F0"/>
                </a:solidFill>
                <a:effectLst>
                  <a:outerShdw blurRad="12700" dist="38100" dir="2700000" algn="tl" rotWithShape="0">
                    <a:schemeClr val="bg1">
                      <a:lumMod val="50000"/>
                    </a:schemeClr>
                  </a:outerShdw>
                </a:effectLst>
                <a:latin typeface="Calisto MT" panose="02040603050505030304" pitchFamily="18" charset="0"/>
              </a:rPr>
              <a:t>This Statement and review users are highly unsatisfied with their experience at hotels.</a:t>
            </a:r>
            <a:endParaRPr lang="en-US" sz="3200" dirty="0">
              <a:solidFill>
                <a:srgbClr val="00B0F0"/>
              </a:solidFill>
              <a:latin typeface="Calisto MT" panose="02040603050505030304" pitchFamily="18" charset="0"/>
            </a:endParaRPr>
          </a:p>
          <a:p>
            <a:endParaRPr lang="en-US" dirty="0"/>
          </a:p>
        </p:txBody>
      </p:sp>
    </p:spTree>
    <p:extLst>
      <p:ext uri="{BB962C8B-B14F-4D97-AF65-F5344CB8AC3E}">
        <p14:creationId xmlns:p14="http://schemas.microsoft.com/office/powerpoint/2010/main" val="2212208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7B78E-224F-BDCB-6EAD-2240FF67B14D}"/>
              </a:ext>
            </a:extLst>
          </p:cNvPr>
          <p:cNvSpPr txBox="1">
            <a:spLocks/>
          </p:cNvSpPr>
          <p:nvPr/>
        </p:nvSpPr>
        <p:spPr>
          <a:xfrm>
            <a:off x="838200" y="1725106"/>
            <a:ext cx="10515600" cy="304485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a:solidFill>
                  <a:srgbClr val="FFC000"/>
                </a:solidFill>
                <a:latin typeface="Bodoni MT" panose="02070603080606020203" pitchFamily="18" charset="0"/>
              </a:rPr>
              <a:t>Thank you…!</a:t>
            </a:r>
            <a:endParaRPr lang="en-US" sz="5400" b="1" dirty="0">
              <a:solidFill>
                <a:srgbClr val="FFC000"/>
              </a:solidFill>
              <a:latin typeface="Bodoni MT" panose="02070603080606020203" pitchFamily="18" charset="0"/>
            </a:endParaRPr>
          </a:p>
        </p:txBody>
      </p:sp>
    </p:spTree>
    <p:extLst>
      <p:ext uri="{BB962C8B-B14F-4D97-AF65-F5344CB8AC3E}">
        <p14:creationId xmlns:p14="http://schemas.microsoft.com/office/powerpoint/2010/main" val="4006873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863" y="331671"/>
            <a:ext cx="10515600" cy="1325563"/>
          </a:xfrm>
        </p:spPr>
        <p:txBody>
          <a:bodyPr/>
          <a:lstStyle/>
          <a:p>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Arial Black" panose="020B0A04020102020204" pitchFamily="34" charset="0"/>
              </a:rPr>
              <a:t>Data Collection and</a:t>
            </a:r>
            <a:b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Arial Black" panose="020B0A04020102020204" pitchFamily="34" charset="0"/>
              </a:rPr>
            </a:b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Arial Black" panose="020B0A04020102020204" pitchFamily="34" charset="0"/>
              </a:rPr>
              <a:t>Understanding:</a:t>
            </a:r>
          </a:p>
        </p:txBody>
      </p:sp>
      <p:sp>
        <p:nvSpPr>
          <p:cNvPr id="3" name="Content Placeholder 2"/>
          <p:cNvSpPr>
            <a:spLocks noGrp="1"/>
          </p:cNvSpPr>
          <p:nvPr>
            <p:ph idx="1"/>
          </p:nvPr>
        </p:nvSpPr>
        <p:spPr/>
        <p:txBody>
          <a:bodyPr>
            <a:normAutofit fontScale="92500" lnSpcReduction="20000"/>
          </a:bodyPr>
          <a:lstStyle/>
          <a:p>
            <a:r>
              <a:rPr lang="en-IN" dirty="0"/>
              <a:t>After collecting data its very important to understand your data. So we has hotel Rating classification data. Which has 20491 rows and 2 columns . So lets understand  this 2 columns.</a:t>
            </a:r>
          </a:p>
          <a:p>
            <a:r>
              <a:rPr lang="en-IN" sz="3600" dirty="0">
                <a:solidFill>
                  <a:srgbClr val="A02060"/>
                </a:solidFill>
              </a:rPr>
              <a:t>Data Description:</a:t>
            </a:r>
          </a:p>
          <a:p>
            <a:r>
              <a:rPr lang="en-IN" sz="3200" b="1" dirty="0">
                <a:ln w="9525">
                  <a:solidFill>
                    <a:schemeClr val="bg1"/>
                  </a:solidFill>
                  <a:prstDash val="solid"/>
                </a:ln>
                <a:effectLst>
                  <a:outerShdw blurRad="12700" dist="38100" dir="2700000" algn="tl" rotWithShape="0">
                    <a:schemeClr val="bg1">
                      <a:lumMod val="50000"/>
                    </a:schemeClr>
                  </a:outerShdw>
                </a:effectLst>
              </a:rPr>
              <a:t>Review</a:t>
            </a:r>
            <a:r>
              <a:rPr lang="en-IN" dirty="0"/>
              <a:t>: A customer review is reflection of a customer’s  experience       with hotel’s services</a:t>
            </a:r>
          </a:p>
          <a:p>
            <a:r>
              <a:rPr lang="en-IN" sz="3200" b="1" dirty="0">
                <a:ln w="9525">
                  <a:solidFill>
                    <a:schemeClr val="bg1"/>
                  </a:solidFill>
                  <a:prstDash val="solid"/>
                </a:ln>
                <a:effectLst>
                  <a:outerShdw blurRad="12700" dist="38100" dir="2700000" algn="tl" rotWithShape="0">
                    <a:schemeClr val="bg1">
                      <a:lumMod val="50000"/>
                    </a:schemeClr>
                  </a:outerShdw>
                </a:effectLst>
              </a:rPr>
              <a:t>Rating</a:t>
            </a:r>
            <a:r>
              <a:rPr lang="en-IN" dirty="0"/>
              <a:t>: Rating and reviews allow customers to share their experience with a product or </a:t>
            </a:r>
            <a:r>
              <a:rPr lang="en-IN" dirty="0" err="1"/>
              <a:t>service,and</a:t>
            </a:r>
            <a:r>
              <a:rPr lang="en-IN" dirty="0"/>
              <a:t> give it an overall star rating or as a number 0 to 5</a:t>
            </a:r>
          </a:p>
        </p:txBody>
      </p:sp>
    </p:spTree>
    <p:extLst>
      <p:ext uri="{BB962C8B-B14F-4D97-AF65-F5344CB8AC3E}">
        <p14:creationId xmlns:p14="http://schemas.microsoft.com/office/powerpoint/2010/main" val="3302747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200" indent="-457200">
              <a:buFont typeface="Wingdings" panose="05000000000000000000" pitchFamily="2" charset="2"/>
              <a:buChar char="Ø"/>
            </a:pPr>
            <a:r>
              <a:rPr lang="en-IN" sz="3200" b="1" dirty="0"/>
              <a:t>This is a Hotel Reviews Dataset . In the below table  its show the top 5 rows respectively: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6596" y="1900930"/>
            <a:ext cx="6538443" cy="288294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0750247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entagon 3"/>
          <p:cNvSpPr/>
          <p:nvPr/>
        </p:nvSpPr>
        <p:spPr>
          <a:xfrm>
            <a:off x="1639229" y="959005"/>
            <a:ext cx="4215161" cy="2152185"/>
          </a:xfrm>
          <a:prstGeom prst="homePlate">
            <a:avLst/>
          </a:prstGeom>
          <a:solidFill>
            <a:srgbClr val="A500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b="1" dirty="0">
                <a:ln w="9525">
                  <a:solidFill>
                    <a:schemeClr val="bg1"/>
                  </a:solidFill>
                  <a:prstDash val="solid"/>
                </a:ln>
                <a:solidFill>
                  <a:schemeClr val="tx1"/>
                </a:solidFill>
                <a:effectLst>
                  <a:outerShdw blurRad="12700" dist="38100" dir="2700000" algn="tl" rotWithShape="0">
                    <a:schemeClr val="bg1">
                      <a:lumMod val="50000"/>
                    </a:schemeClr>
                  </a:outerShdw>
                </a:effectLst>
              </a:rPr>
              <a:t>EDA</a:t>
            </a:r>
          </a:p>
        </p:txBody>
      </p:sp>
      <p:sp>
        <p:nvSpPr>
          <p:cNvPr id="5" name="Pentagon 4"/>
          <p:cNvSpPr/>
          <p:nvPr/>
        </p:nvSpPr>
        <p:spPr>
          <a:xfrm>
            <a:off x="6077413" y="2698596"/>
            <a:ext cx="4248615" cy="2341756"/>
          </a:xfrm>
          <a:prstGeom prst="homePlate">
            <a:avLst/>
          </a:prstGeom>
          <a:solidFill>
            <a:srgbClr val="A500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b="1" dirty="0">
                <a:ln w="9525">
                  <a:solidFill>
                    <a:schemeClr val="bg1"/>
                  </a:solidFill>
                  <a:prstDash val="solid"/>
                </a:ln>
                <a:solidFill>
                  <a:schemeClr val="tx1"/>
                </a:solidFill>
                <a:effectLst>
                  <a:outerShdw blurRad="12700" dist="38100" dir="2700000" algn="tl" rotWithShape="0">
                    <a:schemeClr val="bg1">
                      <a:lumMod val="50000"/>
                    </a:schemeClr>
                  </a:outerShdw>
                </a:effectLst>
              </a:rPr>
              <a:t>Part</a:t>
            </a:r>
          </a:p>
        </p:txBody>
      </p:sp>
    </p:spTree>
    <p:extLst>
      <p:ext uri="{BB962C8B-B14F-4D97-AF65-F5344CB8AC3E}">
        <p14:creationId xmlns:p14="http://schemas.microsoft.com/office/powerpoint/2010/main" val="2859629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698" y="85884"/>
            <a:ext cx="10515600" cy="1325563"/>
          </a:xfrm>
        </p:spPr>
        <p:txBody>
          <a:bodyPr/>
          <a:lstStyle/>
          <a:p>
            <a:pPr marL="571500" indent="-571500">
              <a:buFont typeface="Wingdings" panose="05000000000000000000" pitchFamily="2" charset="2"/>
              <a:buChar char="q"/>
            </a:pP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Text the data understanding and </a:t>
            </a:r>
            <a:r>
              <a:rPr lang="en-IN" b="1" dirty="0" err="1">
                <a:ln w="9525">
                  <a:solidFill>
                    <a:schemeClr val="bg1"/>
                  </a:solidFill>
                  <a:prstDash val="solid"/>
                </a:ln>
                <a:solidFill>
                  <a:srgbClr val="FFC000"/>
                </a:solidFill>
                <a:effectLst>
                  <a:outerShdw blurRad="12700" dist="38100" dir="2700000" algn="tl" rotWithShape="0">
                    <a:schemeClr val="bg1">
                      <a:lumMod val="50000"/>
                    </a:schemeClr>
                  </a:outerShdw>
                </a:effectLst>
              </a:rPr>
              <a:t>cheaking</a:t>
            </a: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 missing/null values</a:t>
            </a:r>
            <a:endParaRPr lang="en-IN" dirty="0"/>
          </a:p>
        </p:txBody>
      </p:sp>
      <p:sp>
        <p:nvSpPr>
          <p:cNvPr id="3" name="Content Placeholder 2"/>
          <p:cNvSpPr>
            <a:spLocks noGrp="1"/>
          </p:cNvSpPr>
          <p:nvPr>
            <p:ph idx="1"/>
          </p:nvPr>
        </p:nvSpPr>
        <p:spPr>
          <a:xfrm>
            <a:off x="75592" y="4121833"/>
            <a:ext cx="4262232" cy="719119"/>
          </a:xfrm>
        </p:spPr>
        <p:txBody>
          <a:bodyPr>
            <a:normAutofit/>
          </a:bodyPr>
          <a:lstStyle/>
          <a:p>
            <a:pPr marL="0" indent="0">
              <a:buNone/>
            </a:pPr>
            <a:r>
              <a:rPr lang="en-IN" b="1" dirty="0">
                <a:ln w="9525">
                  <a:solidFill>
                    <a:schemeClr val="bg1"/>
                  </a:solidFill>
                  <a:prstDash val="solid"/>
                </a:ln>
                <a:effectLst>
                  <a:outerShdw blurRad="12700" dist="38100" dir="2700000" algn="tl" rotWithShape="0">
                    <a:schemeClr val="bg1">
                      <a:lumMod val="50000"/>
                    </a:schemeClr>
                  </a:outerShdw>
                </a:effectLst>
              </a:rPr>
              <a:t>Checking the duplicate values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92" y="2189017"/>
            <a:ext cx="3258005" cy="154326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Rectangle 5"/>
          <p:cNvSpPr/>
          <p:nvPr/>
        </p:nvSpPr>
        <p:spPr>
          <a:xfrm>
            <a:off x="3826727" y="1576587"/>
            <a:ext cx="4594979" cy="523220"/>
          </a:xfrm>
          <a:prstGeom prst="rect">
            <a:avLst/>
          </a:prstGeom>
        </p:spPr>
        <p:txBody>
          <a:bodyPr wrap="square">
            <a:spAutoFit/>
          </a:bodyPr>
          <a:lstStyle/>
          <a:p>
            <a:r>
              <a:rPr lang="en-IN" sz="2800" b="1" dirty="0">
                <a:ln w="9525">
                  <a:solidFill>
                    <a:schemeClr val="bg1"/>
                  </a:solidFill>
                  <a:prstDash val="solid"/>
                </a:ln>
                <a:effectLst>
                  <a:outerShdw blurRad="12700" dist="38100" dir="2700000" algn="tl" rotWithShape="0">
                    <a:schemeClr val="bg1">
                      <a:lumMod val="50000"/>
                    </a:schemeClr>
                  </a:outerShdw>
                </a:effectLst>
              </a:rPr>
              <a:t>Checking the size of dataset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4543" y="2370263"/>
            <a:ext cx="2661412" cy="100235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Rectangle 8"/>
          <p:cNvSpPr/>
          <p:nvPr/>
        </p:nvSpPr>
        <p:spPr>
          <a:xfrm rot="10800000" flipV="1">
            <a:off x="8637168" y="1448270"/>
            <a:ext cx="2766770" cy="830997"/>
          </a:xfrm>
          <a:prstGeom prst="rect">
            <a:avLst/>
          </a:prstGeom>
        </p:spPr>
        <p:txBody>
          <a:bodyPr wrap="square">
            <a:spAutoFit/>
          </a:bodyPr>
          <a:lstStyle/>
          <a:p>
            <a:r>
              <a:rPr lang="en-IN" sz="2400" b="1" dirty="0">
                <a:ln w="9525">
                  <a:solidFill>
                    <a:schemeClr val="bg1"/>
                  </a:solidFill>
                  <a:prstDash val="solid"/>
                </a:ln>
                <a:effectLst>
                  <a:outerShdw blurRad="12700" dist="38100" dir="2700000" algn="tl" rotWithShape="0">
                    <a:schemeClr val="bg1">
                      <a:lumMod val="50000"/>
                    </a:schemeClr>
                  </a:outerShdw>
                </a:effectLst>
              </a:rPr>
              <a:t>Checking the null values in dataset</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7846" y="2403615"/>
            <a:ext cx="1505414" cy="93564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p:cNvPicPr>
            <a:picLocks noChangeAspect="1"/>
          </p:cNvPicPr>
          <p:nvPr/>
        </p:nvPicPr>
        <p:blipFill>
          <a:blip r:embed="rId5"/>
          <a:stretch>
            <a:fillRect/>
          </a:stretch>
        </p:blipFill>
        <p:spPr>
          <a:xfrm>
            <a:off x="1190766" y="4840953"/>
            <a:ext cx="1027655" cy="84893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3" name="TextBox 12"/>
          <p:cNvSpPr txBox="1"/>
          <p:nvPr/>
        </p:nvSpPr>
        <p:spPr>
          <a:xfrm>
            <a:off x="858340" y="1607346"/>
            <a:ext cx="1553823" cy="523220"/>
          </a:xfrm>
          <a:prstGeom prst="rect">
            <a:avLst/>
          </a:prstGeom>
          <a:noFill/>
        </p:spPr>
        <p:txBody>
          <a:bodyPr wrap="none" rtlCol="0">
            <a:spAutoFit/>
          </a:bodyPr>
          <a:lstStyle/>
          <a:p>
            <a:r>
              <a:rPr lang="en-IN" sz="2800" b="1" dirty="0">
                <a:ln w="9525">
                  <a:solidFill>
                    <a:schemeClr val="bg1"/>
                  </a:solidFill>
                  <a:prstDash val="solid"/>
                </a:ln>
                <a:effectLst>
                  <a:outerShdw blurRad="12700" dist="38100" dir="2700000" algn="tl" rotWithShape="0">
                    <a:schemeClr val="bg1">
                      <a:lumMod val="50000"/>
                    </a:schemeClr>
                  </a:outerShdw>
                </a:effectLst>
              </a:rPr>
              <a:t>Data Info</a:t>
            </a:r>
          </a:p>
        </p:txBody>
      </p:sp>
      <p:pic>
        <p:nvPicPr>
          <p:cNvPr id="14" name="Picture 13"/>
          <p:cNvPicPr>
            <a:picLocks noChangeAspect="1"/>
          </p:cNvPicPr>
          <p:nvPr/>
        </p:nvPicPr>
        <p:blipFill>
          <a:blip r:embed="rId6"/>
          <a:stretch>
            <a:fillRect/>
          </a:stretch>
        </p:blipFill>
        <p:spPr>
          <a:xfrm>
            <a:off x="5737269" y="4650723"/>
            <a:ext cx="3621610" cy="14287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6" name="Rectangle 15"/>
          <p:cNvSpPr/>
          <p:nvPr/>
        </p:nvSpPr>
        <p:spPr>
          <a:xfrm>
            <a:off x="5018049" y="4075830"/>
            <a:ext cx="5352585" cy="461665"/>
          </a:xfrm>
          <a:prstGeom prst="rect">
            <a:avLst/>
          </a:prstGeom>
        </p:spPr>
        <p:txBody>
          <a:bodyPr wrap="square">
            <a:spAutoFit/>
          </a:bodyPr>
          <a:lstStyle/>
          <a:p>
            <a:r>
              <a:rPr lang="en-IN" sz="2400" b="1" dirty="0">
                <a:ln w="9525">
                  <a:solidFill>
                    <a:schemeClr val="bg1"/>
                  </a:solidFill>
                  <a:prstDash val="solid"/>
                </a:ln>
                <a:effectLst>
                  <a:outerShdw blurRad="12700" dist="38100" dir="2700000" algn="tl" rotWithShape="0">
                    <a:schemeClr val="bg1">
                      <a:lumMod val="50000"/>
                    </a:schemeClr>
                  </a:outerShdw>
                </a:effectLst>
              </a:rPr>
              <a:t>Statistical description of data (reviews)</a:t>
            </a:r>
          </a:p>
        </p:txBody>
      </p:sp>
    </p:spTree>
    <p:extLst>
      <p:ext uri="{BB962C8B-B14F-4D97-AF65-F5344CB8AC3E}">
        <p14:creationId xmlns:p14="http://schemas.microsoft.com/office/powerpoint/2010/main" val="478257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78420"/>
            <a:ext cx="5482154" cy="461665"/>
          </a:xfrm>
          <a:prstGeom prst="rect">
            <a:avLst/>
          </a:prstGeom>
          <a:noFill/>
        </p:spPr>
        <p:txBody>
          <a:bodyPr wrap="square" rtlCol="0">
            <a:spAutoFit/>
          </a:bodyPr>
          <a:lstStyle/>
          <a:p>
            <a:r>
              <a:rPr lang="en-IN" sz="2400" b="1" dirty="0">
                <a:ln w="9525">
                  <a:solidFill>
                    <a:schemeClr val="bg1"/>
                  </a:solidFill>
                  <a:prstDash val="solid"/>
                </a:ln>
                <a:effectLst>
                  <a:outerShdw blurRad="12700" dist="38100" dir="2700000" algn="tl" rotWithShape="0">
                    <a:schemeClr val="bg1">
                      <a:lumMod val="50000"/>
                    </a:schemeClr>
                  </a:outerShdw>
                </a:effectLst>
              </a:rPr>
              <a:t>Statistical description of data (ratings</a:t>
            </a:r>
            <a:r>
              <a:rPr lang="en-IN"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222" y="719907"/>
            <a:ext cx="1467055" cy="153787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p:cNvSpPr txBox="1"/>
          <p:nvPr/>
        </p:nvSpPr>
        <p:spPr>
          <a:xfrm>
            <a:off x="5939354" y="178420"/>
            <a:ext cx="2807500" cy="461665"/>
          </a:xfrm>
          <a:prstGeom prst="rect">
            <a:avLst/>
          </a:prstGeom>
          <a:noFill/>
        </p:spPr>
        <p:txBody>
          <a:bodyPr wrap="none" rtlCol="0">
            <a:spAutoFit/>
          </a:bodyPr>
          <a:lstStyle/>
          <a:p>
            <a:r>
              <a:rPr lang="en-IN" sz="2400" b="1" dirty="0">
                <a:ln w="9525">
                  <a:solidFill>
                    <a:schemeClr val="bg1"/>
                  </a:solidFill>
                  <a:prstDash val="solid"/>
                </a:ln>
                <a:effectLst>
                  <a:outerShdw blurRad="12700" dist="38100" dir="2700000" algn="tl" rotWithShape="0">
                    <a:schemeClr val="bg1">
                      <a:lumMod val="50000"/>
                    </a:schemeClr>
                  </a:outerShdw>
                </a:effectLst>
              </a:rPr>
              <a:t>Unique rating values</a:t>
            </a:r>
          </a:p>
        </p:txBody>
      </p:sp>
      <p:pic>
        <p:nvPicPr>
          <p:cNvPr id="6" name="Picture 5"/>
          <p:cNvPicPr>
            <a:picLocks noChangeAspect="1"/>
          </p:cNvPicPr>
          <p:nvPr/>
        </p:nvPicPr>
        <p:blipFill>
          <a:blip r:embed="rId3"/>
          <a:stretch>
            <a:fillRect/>
          </a:stretch>
        </p:blipFill>
        <p:spPr>
          <a:xfrm>
            <a:off x="6290450" y="841917"/>
            <a:ext cx="1885950" cy="85864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p:cNvSpPr txBox="1"/>
          <p:nvPr/>
        </p:nvSpPr>
        <p:spPr>
          <a:xfrm>
            <a:off x="21887" y="2484574"/>
            <a:ext cx="6352779" cy="461665"/>
          </a:xfrm>
          <a:prstGeom prst="rect">
            <a:avLst/>
          </a:prstGeom>
          <a:noFill/>
        </p:spPr>
        <p:txBody>
          <a:bodyPr wrap="square" rtlCol="0">
            <a:spAutoFit/>
          </a:bodyPr>
          <a:lstStyle/>
          <a:p>
            <a:r>
              <a:rPr lang="en-IN" sz="2400" b="1" dirty="0">
                <a:ln w="9525">
                  <a:solidFill>
                    <a:schemeClr val="bg1"/>
                  </a:solidFill>
                  <a:prstDash val="solid"/>
                </a:ln>
                <a:effectLst>
                  <a:outerShdw blurRad="12700" dist="38100" dir="2700000" algn="tl" rotWithShape="0">
                    <a:schemeClr val="bg1">
                      <a:lumMod val="50000"/>
                    </a:schemeClr>
                  </a:outerShdw>
                </a:effectLst>
              </a:rPr>
              <a:t>Converting the ratings column from float to </a:t>
            </a:r>
            <a:r>
              <a:rPr lang="en-IN" sz="2400" b="1" dirty="0" err="1">
                <a:ln w="9525">
                  <a:solidFill>
                    <a:schemeClr val="bg1"/>
                  </a:solidFill>
                  <a:prstDash val="solid"/>
                </a:ln>
                <a:effectLst>
                  <a:outerShdw blurRad="12700" dist="38100" dir="2700000" algn="tl" rotWithShape="0">
                    <a:schemeClr val="bg1">
                      <a:lumMod val="50000"/>
                    </a:schemeClr>
                  </a:outerShdw>
                </a:effectLst>
              </a:rPr>
              <a:t>int</a:t>
            </a:r>
            <a:endParaRPr lang="en-IN" sz="2400" b="1" dirty="0">
              <a:ln w="9525">
                <a:solidFill>
                  <a:schemeClr val="bg1"/>
                </a:solidFill>
                <a:prstDash val="solid"/>
              </a:ln>
              <a:effectLst>
                <a:outerShdw blurRad="12700" dist="38100" dir="2700000" algn="tl" rotWithShape="0">
                  <a:schemeClr val="bg1">
                    <a:lumMod val="50000"/>
                  </a:schemeClr>
                </a:outerShdw>
              </a:effectLst>
            </a:endParaRPr>
          </a:p>
        </p:txBody>
      </p:sp>
      <p:sp>
        <p:nvSpPr>
          <p:cNvPr id="8" name="TextBox 7"/>
          <p:cNvSpPr txBox="1"/>
          <p:nvPr/>
        </p:nvSpPr>
        <p:spPr>
          <a:xfrm>
            <a:off x="6479823" y="2484573"/>
            <a:ext cx="5798973" cy="461665"/>
          </a:xfrm>
          <a:prstGeom prst="rect">
            <a:avLst/>
          </a:prstGeom>
          <a:noFill/>
        </p:spPr>
        <p:txBody>
          <a:bodyPr wrap="square" rtlCol="0">
            <a:spAutoFit/>
          </a:bodyPr>
          <a:lstStyle/>
          <a:p>
            <a:r>
              <a:rPr lang="en-IN" sz="2400" b="1" dirty="0">
                <a:ln w="9525">
                  <a:solidFill>
                    <a:schemeClr val="bg1"/>
                  </a:solidFill>
                  <a:prstDash val="solid"/>
                </a:ln>
                <a:effectLst>
                  <a:outerShdw blurRad="12700" dist="38100" dir="2700000" algn="tl" rotWithShape="0">
                    <a:schemeClr val="bg1">
                      <a:lumMod val="50000"/>
                    </a:schemeClr>
                  </a:outerShdw>
                </a:effectLst>
              </a:rPr>
              <a:t>Count of ratings after change in data-type</a:t>
            </a:r>
          </a:p>
        </p:txBody>
      </p:sp>
      <p:pic>
        <p:nvPicPr>
          <p:cNvPr id="9" name="Picture 8"/>
          <p:cNvPicPr>
            <a:picLocks noChangeAspect="1"/>
          </p:cNvPicPr>
          <p:nvPr/>
        </p:nvPicPr>
        <p:blipFill>
          <a:blip r:embed="rId4"/>
          <a:stretch>
            <a:fillRect/>
          </a:stretch>
        </p:blipFill>
        <p:spPr>
          <a:xfrm>
            <a:off x="1241602" y="3073567"/>
            <a:ext cx="3228975" cy="181452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Picture 9"/>
          <p:cNvPicPr>
            <a:picLocks noChangeAspect="1"/>
          </p:cNvPicPr>
          <p:nvPr/>
        </p:nvPicPr>
        <p:blipFill>
          <a:blip r:embed="rId5"/>
          <a:stretch>
            <a:fillRect/>
          </a:stretch>
        </p:blipFill>
        <p:spPr>
          <a:xfrm>
            <a:off x="7522280" y="3005833"/>
            <a:ext cx="3373534" cy="171715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2" name="Rectangle 11"/>
          <p:cNvSpPr/>
          <p:nvPr/>
        </p:nvSpPr>
        <p:spPr>
          <a:xfrm>
            <a:off x="2619403" y="5329746"/>
            <a:ext cx="6639902" cy="1200329"/>
          </a:xfrm>
          <a:prstGeom prst="rect">
            <a:avLst/>
          </a:prstGeom>
        </p:spPr>
        <p:txBody>
          <a:bodyPr wrap="square">
            <a:spAutoFit/>
          </a:bodyPr>
          <a:lstStyle/>
          <a:p>
            <a:r>
              <a:rPr lang="en-IN" sz="2400" b="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rPr>
              <a:t>From above analysis, we can say that there are no null values &amp; duplicate data in our dataset</a:t>
            </a:r>
            <a:r>
              <a:rPr lang="en-IN" sz="2400" dirty="0">
                <a:solidFill>
                  <a:srgbClr val="000000"/>
                </a:solidFill>
                <a:latin typeface="Helvetica Neue"/>
              </a:rPr>
              <a:t>.</a:t>
            </a:r>
            <a:endParaRPr lang="en-IN" sz="2400" dirty="0"/>
          </a:p>
        </p:txBody>
      </p:sp>
    </p:spTree>
    <p:extLst>
      <p:ext uri="{BB962C8B-B14F-4D97-AF65-F5344CB8AC3E}">
        <p14:creationId xmlns:p14="http://schemas.microsoft.com/office/powerpoint/2010/main" val="1895608346"/>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Organic</Template>
  <TotalTime>6146</TotalTime>
  <Words>2477</Words>
  <Application>Microsoft Office PowerPoint</Application>
  <PresentationFormat>Widescreen</PresentationFormat>
  <Paragraphs>240</Paragraphs>
  <Slides>47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Algerian</vt:lpstr>
      <vt:lpstr>Arial</vt:lpstr>
      <vt:lpstr>Arial Black</vt:lpstr>
      <vt:lpstr>Bell MT</vt:lpstr>
      <vt:lpstr>Bodoni MT</vt:lpstr>
      <vt:lpstr>Calisto MT</vt:lpstr>
      <vt:lpstr>Helvetica Neue</vt:lpstr>
      <vt:lpstr>Tw Cen MT</vt:lpstr>
      <vt:lpstr>Wingdings</vt:lpstr>
      <vt:lpstr>Droplet</vt:lpstr>
      <vt:lpstr>Hotel  Rating Classification</vt:lpstr>
      <vt:lpstr>PowerPoint Presentation</vt:lpstr>
      <vt:lpstr>PowerPoint Presentation</vt:lpstr>
      <vt:lpstr>Work Flow :</vt:lpstr>
      <vt:lpstr>Data Collection and Understanding:</vt:lpstr>
      <vt:lpstr>This is a Hotel Reviews Dataset . In the below table  its show the top 5 rows respectively:</vt:lpstr>
      <vt:lpstr>PowerPoint Presentation</vt:lpstr>
      <vt:lpstr>Text the data understanding and cheaking missing/null values</vt:lpstr>
      <vt:lpstr>PowerPoint Presentation</vt:lpstr>
      <vt:lpstr>here , below is a count plot of Rating</vt:lpstr>
      <vt:lpstr>Checking the total contribution of all ratings</vt:lpstr>
      <vt:lpstr>Checking the most used words from reviews &amp; plotting it using  Word Cloud </vt:lpstr>
      <vt:lpstr>Plotting the word cloud on original data for all highest rating (5)</vt:lpstr>
      <vt:lpstr>Plotting the word cloud on original data for all lowest rating (1)</vt:lpstr>
      <vt:lpstr>Checking the length of words in a review for all the rating</vt:lpstr>
      <vt:lpstr>Text Data Preprocessing &amp; Cleaning  In text data preprocessing and cleaning we          did this following steps:-         </vt:lpstr>
      <vt:lpstr>Let's analyse our data further w.r.t Sentiment Analysis. </vt:lpstr>
      <vt:lpstr>Using NLTK's VADER - Sentiment Intensity Analyse </vt:lpstr>
      <vt:lpstr>Testing the positive  sample</vt:lpstr>
      <vt:lpstr>TextBlob </vt:lpstr>
      <vt:lpstr>Visualizing the TextBlob Sentiment Analysis</vt:lpstr>
      <vt:lpstr>Afinn Sentiment Analysis </vt:lpstr>
      <vt:lpstr>Model Based - Machine Learning </vt:lpstr>
      <vt:lpstr>PowerPoint Presentation</vt:lpstr>
      <vt:lpstr>PowerPoint Presentation</vt:lpstr>
      <vt:lpstr>PowerPoint Presentation</vt:lpstr>
      <vt:lpstr>As the dataset is highly imbalance, we will try to balance the dataset by applying various sampling techniques</vt:lpstr>
      <vt:lpstr>PowerPoint Presentation</vt:lpstr>
      <vt:lpstr>Building models with balanced data (smote_resampled data) </vt:lpstr>
      <vt:lpstr>2)Adaptive Synthetic Sampling (ADASYN) </vt:lpstr>
      <vt:lpstr>Testing the roc-auc score for all models</vt:lpstr>
      <vt:lpstr>3)Random Under Sampler :- </vt:lpstr>
      <vt:lpstr>Testing the balanced accuracy for all models</vt:lpstr>
      <vt:lpstr>4)Tomek Links</vt:lpstr>
      <vt:lpstr>Plotting Confusion Matrix for all models</vt:lpstr>
      <vt:lpstr>After analysis of sampling techniques, we will choose smote resampled data for further analysis for machine learning based sentiment analysis. Hence, as we observed the accuracy, precision and recall score have been improved using smote. </vt:lpstr>
      <vt:lpstr>Let's, try building model using deep learning</vt:lpstr>
      <vt:lpstr>. </vt:lpstr>
      <vt:lpstr>Testing the pipeline on our dataset </vt:lpstr>
      <vt:lpstr>Reviewing the data after dropping the  test samples</vt:lpstr>
      <vt:lpstr>Training the model using Naive Bayes</vt:lpstr>
      <vt:lpstr>PowerPoint Presentation</vt:lpstr>
      <vt:lpstr>PowerPoint Presentation</vt:lpstr>
      <vt:lpstr>Streamlit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Rating Classification</dc:title>
  <dc:creator>user</dc:creator>
  <cp:lastModifiedBy>dhirajhajare2@gmail.com</cp:lastModifiedBy>
  <cp:revision>121</cp:revision>
  <dcterms:created xsi:type="dcterms:W3CDTF">2022-11-19T14:57:01Z</dcterms:created>
  <dcterms:modified xsi:type="dcterms:W3CDTF">2022-12-10T15:09:27Z</dcterms:modified>
</cp:coreProperties>
</file>